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715000" cx="9144000"/>
  <p:notesSz cx="6797675" cy="9926625"/>
  <p:embeddedFontLst>
    <p:embeddedFont>
      <p:font typeface="Inter"/>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320">
          <p15:clr>
            <a:srgbClr val="A4A3A4"/>
          </p15:clr>
        </p15:guide>
        <p15:guide id="3" pos="317">
          <p15:clr>
            <a:srgbClr val="A4A3A4"/>
          </p15:clr>
        </p15:guide>
        <p15:guide id="4" orient="horz" pos="553">
          <p15:clr>
            <a:srgbClr val="A4A3A4"/>
          </p15:clr>
        </p15:guide>
        <p15:guide id="5" orient="horz" pos="371">
          <p15:clr>
            <a:srgbClr val="A4A3A4"/>
          </p15:clr>
        </p15:guide>
      </p15:sldGuideLst>
    </p:ext>
    <p:ext uri="GoogleSlidesCustomDataVersion2">
      <go:slidesCustomData xmlns:go="http://customooxmlschemas.google.com/" r:id="rId70" roundtripDataSignature="AMtx7mi3YabzyyPRay6d1U/WmVmuC4ZF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320" orient="horz"/>
        <p:guide pos="317"/>
        <p:guide pos="553" orient="horz"/>
        <p:guide pos="3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customschemas.google.com/relationships/presentationmetadata" Target="meta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Inter-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nter-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3" name="Google Shape;33;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24" name="Google Shape;124;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37" name="Google Shape;137;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50" name="Google Shape;150;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9" name="Google Shape;159;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66" name="Google Shape;166;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74" name="Google Shape;174;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s-PE">
                <a:latin typeface="Arial"/>
                <a:ea typeface="Arial"/>
                <a:cs typeface="Arial"/>
                <a:sym typeface="Arial"/>
              </a:rPr>
              <a:t>Nótese que al aplicar el estilo del ejemplo, los estilos para los enlaces visitados y activos se pierden.</a:t>
            </a:r>
            <a:endParaRPr/>
          </a:p>
        </p:txBody>
      </p:sp>
      <p:sp>
        <p:nvSpPr>
          <p:cNvPr id="183" name="Google Shape;183;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92" name="Google Shape;192;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9" name="Google Shape;199;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07" name="Google Shape;207;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6" name="Google Shape;46;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15" name="Google Shape;215;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24" name="Google Shape;224;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31" name="Google Shape;231;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11725" rtl="0" algn="l">
              <a:spcBef>
                <a:spcPts val="0"/>
              </a:spcBef>
              <a:spcAft>
                <a:spcPts val="0"/>
              </a:spcAft>
              <a:buClr>
                <a:schemeClr val="dk1"/>
              </a:buClr>
              <a:buSzPts val="1200"/>
              <a:buFont typeface="Arial"/>
              <a:buNone/>
            </a:pPr>
            <a:r>
              <a:t/>
            </a:r>
            <a:endParaRPr sz="1200">
              <a:solidFill>
                <a:srgbClr val="262626"/>
              </a:solidFill>
            </a:endParaRPr>
          </a:p>
        </p:txBody>
      </p:sp>
      <p:sp>
        <p:nvSpPr>
          <p:cNvPr id="238" name="Google Shape;238;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4: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3" name="Google Shape;253;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62" name="Google Shape;262;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75" name="Google Shape;275;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2" name="Google Shape;282;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91" name="Google Shape;291;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53" name="Google Shape;53;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03" name="Google Shape;303;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0" name="Google Shape;310;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rgbClr val="262626"/>
              </a:buClr>
              <a:buSzPts val="1200"/>
              <a:buFont typeface="Arial"/>
              <a:buChar char="•"/>
            </a:pPr>
            <a:r>
              <a:rPr lang="es-PE" sz="1200">
                <a:solidFill>
                  <a:srgbClr val="262626"/>
                </a:solidFill>
              </a:rPr>
              <a:t>Se define un elemento </a:t>
            </a:r>
            <a:r>
              <a:rPr b="1" lang="es-PE" sz="1200">
                <a:solidFill>
                  <a:srgbClr val="262626"/>
                </a:solidFill>
              </a:rPr>
              <a:t>div</a:t>
            </a:r>
            <a:r>
              <a:rPr lang="es-PE" sz="1200">
                <a:solidFill>
                  <a:srgbClr val="262626"/>
                </a:solidFill>
              </a:rPr>
              <a:t> identificado con el id “</a:t>
            </a:r>
            <a:r>
              <a:rPr b="1" lang="es-PE" sz="1200">
                <a:solidFill>
                  <a:srgbClr val="262626"/>
                </a:solidFill>
              </a:rPr>
              <a:t>menu</a:t>
            </a:r>
            <a:r>
              <a:rPr lang="es-PE" sz="1200">
                <a:solidFill>
                  <a:srgbClr val="262626"/>
                </a:solidFill>
              </a:rPr>
              <a:t>”.</a:t>
            </a:r>
            <a:endParaRPr/>
          </a:p>
          <a:p>
            <a:pPr indent="-171450" lvl="0" marL="171450" rtl="0" algn="l">
              <a:spcBef>
                <a:spcPts val="0"/>
              </a:spcBef>
              <a:spcAft>
                <a:spcPts val="0"/>
              </a:spcAft>
              <a:buClr>
                <a:srgbClr val="262626"/>
              </a:buClr>
              <a:buSzPts val="1200"/>
              <a:buFont typeface="Arial"/>
              <a:buChar char="•"/>
            </a:pPr>
            <a:r>
              <a:rPr lang="es-PE" sz="1200">
                <a:solidFill>
                  <a:srgbClr val="262626"/>
                </a:solidFill>
                <a:latin typeface="Arial"/>
                <a:ea typeface="Arial"/>
                <a:cs typeface="Arial"/>
                <a:sym typeface="Arial"/>
              </a:rPr>
              <a:t>Dentro del </a:t>
            </a:r>
            <a:r>
              <a:rPr b="1" lang="es-PE" sz="1200">
                <a:solidFill>
                  <a:srgbClr val="262626"/>
                </a:solidFill>
                <a:latin typeface="Arial"/>
                <a:ea typeface="Arial"/>
                <a:cs typeface="Arial"/>
                <a:sym typeface="Arial"/>
              </a:rPr>
              <a:t>div</a:t>
            </a:r>
            <a:r>
              <a:rPr lang="es-PE" sz="1200">
                <a:solidFill>
                  <a:srgbClr val="262626"/>
                </a:solidFill>
                <a:latin typeface="Arial"/>
                <a:ea typeface="Arial"/>
                <a:cs typeface="Arial"/>
                <a:sym typeface="Arial"/>
              </a:rPr>
              <a:t> se define una lista no ordenada (</a:t>
            </a:r>
            <a:r>
              <a:rPr b="1" lang="es-PE" sz="1200">
                <a:solidFill>
                  <a:srgbClr val="262626"/>
                </a:solidFill>
                <a:latin typeface="Arial"/>
                <a:ea typeface="Arial"/>
                <a:cs typeface="Arial"/>
                <a:sym typeface="Arial"/>
              </a:rPr>
              <a:t>ul</a:t>
            </a:r>
            <a:r>
              <a:rPr lang="es-PE" sz="1200">
                <a:solidFill>
                  <a:srgbClr val="262626"/>
                </a:solidFill>
                <a:latin typeface="Arial"/>
                <a:ea typeface="Arial"/>
                <a:cs typeface="Arial"/>
                <a:sym typeface="Arial"/>
              </a:rPr>
              <a:t>) que será nuestra barra de menú.</a:t>
            </a:r>
            <a:endParaRPr>
              <a:latin typeface="Arial"/>
              <a:ea typeface="Arial"/>
              <a:cs typeface="Arial"/>
              <a:sym typeface="Arial"/>
            </a:endParaRPr>
          </a:p>
        </p:txBody>
      </p:sp>
      <p:sp>
        <p:nvSpPr>
          <p:cNvPr id="318" name="Google Shape;318;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27" name="Google Shape;327;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39" name="Google Shape;339;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49" name="Google Shape;349;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59" name="Google Shape;359;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72" name="Google Shape;372;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b="0" lang="es-PE">
                <a:latin typeface="Arial"/>
                <a:ea typeface="Arial"/>
                <a:cs typeface="Arial"/>
                <a:sym typeface="Arial"/>
              </a:rPr>
              <a:t>La propiedad </a:t>
            </a:r>
            <a:r>
              <a:rPr b="1" lang="es-PE">
                <a:latin typeface="Arial"/>
                <a:ea typeface="Arial"/>
                <a:cs typeface="Arial"/>
                <a:sym typeface="Arial"/>
              </a:rPr>
              <a:t>list-style-type</a:t>
            </a:r>
            <a:r>
              <a:rPr lang="es-PE">
                <a:latin typeface="Arial"/>
                <a:ea typeface="Arial"/>
                <a:cs typeface="Arial"/>
                <a:sym typeface="Arial"/>
              </a:rPr>
              <a:t> tiene una serie de valores predefinidos: disc, circle, square, decimal, decimal-leading-zero, lower-roman, upper-roman, lower-greek, lower-latin, upper-latin, armenian, georgian, lower-alpha, upper-alpha.</a:t>
            </a:r>
            <a:endParaRPr/>
          </a:p>
        </p:txBody>
      </p:sp>
      <p:sp>
        <p:nvSpPr>
          <p:cNvPr id="381" name="Google Shape;381;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91" name="Google Shape;391;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0" name="Google Shape;60;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01" name="Google Shape;401;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11" name="Google Shape;411;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8" name="Google Shape;418;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26" name="Google Shape;426;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35" name="Google Shape;435;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44" name="Google Shape;444;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54" name="Google Shape;454;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4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64" name="Google Shape;464;p4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4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71" name="Google Shape;471;p4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4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79" name="Google Shape;479;p4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8" name="Google Shape;68;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5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90" name="Google Shape;490;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5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00" name="Google Shape;500;p5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5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09" name="Google Shape;509;p5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5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518" name="Google Shape;518;p5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5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25" name="Google Shape;525;p5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5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33" name="Google Shape;533;p5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5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543" name="Google Shape;543;p5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5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50" name="Google Shape;550;p5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5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58" name="Google Shape;558;p5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5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67" name="Google Shape;567;p5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76" name="Google Shape;76;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6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6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s-PE">
                <a:latin typeface="Arial"/>
                <a:ea typeface="Arial"/>
                <a:cs typeface="Arial"/>
                <a:sym typeface="Arial"/>
              </a:rPr>
              <a:t>URL (Uniform Resource Locator) es la dirección única que identifica la ubicación de un sitio web. Ejemplo: https://www.google.com, https://www.facebook.com.</a:t>
            </a:r>
            <a:endParaRPr/>
          </a:p>
        </p:txBody>
      </p:sp>
      <p:sp>
        <p:nvSpPr>
          <p:cNvPr id="579" name="Google Shape;579;p6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6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6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591" name="Google Shape;591;p6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6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6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spcBef>
                <a:spcPts val="0"/>
              </a:spcBef>
              <a:spcAft>
                <a:spcPts val="0"/>
              </a:spcAft>
              <a:buNone/>
            </a:pPr>
            <a:r>
              <a:t/>
            </a:r>
            <a:endParaRPr sz="1200">
              <a:latin typeface="Arial"/>
              <a:ea typeface="Arial"/>
              <a:cs typeface="Arial"/>
              <a:sym typeface="Arial"/>
            </a:endParaRPr>
          </a:p>
        </p:txBody>
      </p:sp>
      <p:sp>
        <p:nvSpPr>
          <p:cNvPr id="599" name="Google Shape;599;p6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86" name="Google Shape;86;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98" name="Google Shape;98;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11" name="Google Shape;111;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28" name="Shape 2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9" name="Shape 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18" name="Shape 18"/>
        <p:cNvGrpSpPr/>
        <p:nvPr/>
      </p:nvGrpSpPr>
      <p:grpSpPr>
        <a:xfrm>
          <a:off x="0" y="0"/>
          <a:ext cx="0" cy="0"/>
          <a:chOff x="0" y="0"/>
          <a:chExt cx="0" cy="0"/>
        </a:xfrm>
      </p:grpSpPr>
      <p:sp>
        <p:nvSpPr>
          <p:cNvPr id="19" name="Google Shape;19;p68"/>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68"/>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 name="Google Shape;21;p68"/>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68"/>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68"/>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888888"/>
                </a:solidFill>
                <a:latin typeface="Calibri"/>
                <a:ea typeface="Calibri"/>
                <a:cs typeface="Calibri"/>
                <a:sym typeface="Calibri"/>
              </a:defRPr>
            </a:lvl1pPr>
            <a:lvl2pPr indent="0" lvl="1" marL="0" marR="0" rtl="0" algn="l">
              <a:spcBef>
                <a:spcPts val="0"/>
              </a:spcBef>
              <a:buNone/>
              <a:defRPr sz="1800">
                <a:solidFill>
                  <a:srgbClr val="888888"/>
                </a:solidFill>
                <a:latin typeface="Calibri"/>
                <a:ea typeface="Calibri"/>
                <a:cs typeface="Calibri"/>
                <a:sym typeface="Calibri"/>
              </a:defRPr>
            </a:lvl2pPr>
            <a:lvl3pPr indent="0" lvl="2" marL="0" marR="0" rtl="0" algn="l">
              <a:spcBef>
                <a:spcPts val="0"/>
              </a:spcBef>
              <a:buNone/>
              <a:defRPr sz="1800">
                <a:solidFill>
                  <a:srgbClr val="888888"/>
                </a:solidFill>
                <a:latin typeface="Calibri"/>
                <a:ea typeface="Calibri"/>
                <a:cs typeface="Calibri"/>
                <a:sym typeface="Calibri"/>
              </a:defRPr>
            </a:lvl3pPr>
            <a:lvl4pPr indent="0" lvl="3" marL="0" marR="0" rtl="0" algn="l">
              <a:spcBef>
                <a:spcPts val="0"/>
              </a:spcBef>
              <a:buNone/>
              <a:defRPr sz="1800">
                <a:solidFill>
                  <a:srgbClr val="888888"/>
                </a:solidFill>
                <a:latin typeface="Calibri"/>
                <a:ea typeface="Calibri"/>
                <a:cs typeface="Calibri"/>
                <a:sym typeface="Calibri"/>
              </a:defRPr>
            </a:lvl4pPr>
            <a:lvl5pPr indent="0" lvl="4" marL="0" marR="0" rtl="0" algn="l">
              <a:spcBef>
                <a:spcPts val="0"/>
              </a:spcBef>
              <a:buNone/>
              <a:defRPr sz="1800">
                <a:solidFill>
                  <a:srgbClr val="888888"/>
                </a:solidFill>
                <a:latin typeface="Calibri"/>
                <a:ea typeface="Calibri"/>
                <a:cs typeface="Calibri"/>
                <a:sym typeface="Calibri"/>
              </a:defRPr>
            </a:lvl5pPr>
            <a:lvl6pPr indent="0" lvl="5" marL="0" marR="0" rtl="0" algn="l">
              <a:spcBef>
                <a:spcPts val="0"/>
              </a:spcBef>
              <a:buNone/>
              <a:defRPr sz="1800">
                <a:solidFill>
                  <a:srgbClr val="888888"/>
                </a:solidFill>
                <a:latin typeface="Calibri"/>
                <a:ea typeface="Calibri"/>
                <a:cs typeface="Calibri"/>
                <a:sym typeface="Calibri"/>
              </a:defRPr>
            </a:lvl6pPr>
            <a:lvl7pPr indent="0" lvl="6" marL="0" marR="0" rtl="0" algn="l">
              <a:spcBef>
                <a:spcPts val="0"/>
              </a:spcBef>
              <a:buNone/>
              <a:defRPr sz="1800">
                <a:solidFill>
                  <a:srgbClr val="888888"/>
                </a:solidFill>
                <a:latin typeface="Calibri"/>
                <a:ea typeface="Calibri"/>
                <a:cs typeface="Calibri"/>
                <a:sym typeface="Calibri"/>
              </a:defRPr>
            </a:lvl7pPr>
            <a:lvl8pPr indent="0" lvl="7" marL="0" marR="0" rtl="0" algn="l">
              <a:spcBef>
                <a:spcPts val="0"/>
              </a:spcBef>
              <a:buNone/>
              <a:defRPr sz="1800">
                <a:solidFill>
                  <a:srgbClr val="888888"/>
                </a:solidFill>
                <a:latin typeface="Calibri"/>
                <a:ea typeface="Calibri"/>
                <a:cs typeface="Calibri"/>
                <a:sym typeface="Calibri"/>
              </a:defRPr>
            </a:lvl8pPr>
            <a:lvl9pPr indent="0" lvl="8" marL="0" marR="0" rtl="0" algn="l">
              <a:spcBef>
                <a:spcPts val="0"/>
              </a:spcBef>
              <a:buNone/>
              <a:defRPr sz="18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24" name="Shape 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25" name="Shape 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26" name="Shape 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63"/>
          <p:cNvGrpSpPr/>
          <p:nvPr/>
        </p:nvGrpSpPr>
        <p:grpSpPr>
          <a:xfrm>
            <a:off x="944054" y="5369051"/>
            <a:ext cx="7804380" cy="215444"/>
            <a:chOff x="944054" y="5369051"/>
            <a:chExt cx="7804380" cy="215444"/>
          </a:xfrm>
        </p:grpSpPr>
        <p:sp>
          <p:nvSpPr>
            <p:cNvPr id="11" name="Google Shape;11;p63"/>
            <p:cNvSpPr txBox="1"/>
            <p:nvPr/>
          </p:nvSpPr>
          <p:spPr>
            <a:xfrm>
              <a:off x="944054" y="5369051"/>
              <a:ext cx="1911101"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800" u="none" cap="none" strike="noStrike">
                  <a:solidFill>
                    <a:srgbClr val="7F7F7F"/>
                  </a:solidFill>
                  <a:latin typeface="Calibri"/>
                  <a:ea typeface="Calibri"/>
                  <a:cs typeface="Calibri"/>
                  <a:sym typeface="Calibri"/>
                </a:rPr>
                <a:t>DISEÑO Y DESARROLLO WEB •  SESIÓN 05</a:t>
              </a:r>
              <a:endParaRPr sz="800">
                <a:solidFill>
                  <a:srgbClr val="7F7F7F"/>
                </a:solidFill>
                <a:latin typeface="Calibri"/>
                <a:ea typeface="Calibri"/>
                <a:cs typeface="Calibri"/>
                <a:sym typeface="Calibri"/>
              </a:endParaRPr>
            </a:p>
          </p:txBody>
        </p:sp>
        <p:sp>
          <p:nvSpPr>
            <p:cNvPr id="12" name="Google Shape;12;p63"/>
            <p:cNvSpPr/>
            <p:nvPr/>
          </p:nvSpPr>
          <p:spPr>
            <a:xfrm>
              <a:off x="7379148" y="5384440"/>
              <a:ext cx="1369286"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Calibri"/>
                  <a:ea typeface="Calibri"/>
                  <a:cs typeface="Calibri"/>
                  <a:sym typeface="Calibri"/>
                </a:rPr>
                <a:t>© ISIL. Todos los derechos reservados</a:t>
              </a:r>
              <a:endParaRPr/>
            </a:p>
          </p:txBody>
        </p:sp>
      </p:grpSp>
      <p:pic>
        <p:nvPicPr>
          <p:cNvPr id="13" name="Google Shape;13;p63"/>
          <p:cNvPicPr preferRelativeResize="0"/>
          <p:nvPr/>
        </p:nvPicPr>
        <p:blipFill rotWithShape="1">
          <a:blip r:embed="rId1">
            <a:alphaModFix amt="20000"/>
          </a:blip>
          <a:srcRect b="0" l="0" r="0" t="0"/>
          <a:stretch/>
        </p:blipFill>
        <p:spPr>
          <a:xfrm>
            <a:off x="495300"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www.w3schools.com/cssref/pr_class_cursor.asp"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mozilla.org/es/docs/Web/CSS/Pseudo-classes#indice_de_las_pseudo-clases_est%C3%A1ndar" TargetMode="Externa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jp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1.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1.jp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1.jp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1.jp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google.co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 name="Google Shape;36;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lt1"/>
                </a:solidFill>
                <a:latin typeface="Calibri"/>
                <a:ea typeface="Calibri"/>
                <a:cs typeface="Calibri"/>
                <a:sym typeface="Calibri"/>
              </a:rPr>
              <a:t>SESIÓN</a:t>
            </a:r>
            <a:endParaRPr/>
          </a:p>
        </p:txBody>
      </p:sp>
      <p:sp>
        <p:nvSpPr>
          <p:cNvPr id="37" name="Google Shape;37;p1"/>
          <p:cNvSpPr txBox="1"/>
          <p:nvPr/>
        </p:nvSpPr>
        <p:spPr>
          <a:xfrm>
            <a:off x="2051281" y="1730819"/>
            <a:ext cx="96425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5800">
                <a:solidFill>
                  <a:srgbClr val="FFFFFF"/>
                </a:solidFill>
                <a:latin typeface="Calibri"/>
                <a:ea typeface="Calibri"/>
                <a:cs typeface="Calibri"/>
                <a:sym typeface="Calibri"/>
              </a:rPr>
              <a:t>05</a:t>
            </a:r>
            <a:endParaRPr/>
          </a:p>
        </p:txBody>
      </p:sp>
      <p:sp>
        <p:nvSpPr>
          <p:cNvPr id="38" name="Google Shape;38;p1"/>
          <p:cNvSpPr txBox="1"/>
          <p:nvPr/>
        </p:nvSpPr>
        <p:spPr>
          <a:xfrm>
            <a:off x="3178662" y="1484016"/>
            <a:ext cx="459608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3200">
                <a:solidFill>
                  <a:srgbClr val="FFFFFF"/>
                </a:solidFill>
                <a:latin typeface="Calibri"/>
                <a:ea typeface="Calibri"/>
                <a:cs typeface="Calibri"/>
                <a:sym typeface="Calibri"/>
              </a:rPr>
              <a:t>LISTAS, HIPERVÍNCULOS Y BARRAS DE MENÚS</a:t>
            </a:r>
            <a:endParaRPr b="1" sz="3200">
              <a:solidFill>
                <a:srgbClr val="FFFFFF"/>
              </a:solidFill>
              <a:latin typeface="Calibri"/>
              <a:ea typeface="Calibri"/>
              <a:cs typeface="Calibri"/>
              <a:sym typeface="Calibri"/>
            </a:endParaRPr>
          </a:p>
        </p:txBody>
      </p:sp>
      <p:sp>
        <p:nvSpPr>
          <p:cNvPr id="39" name="Google Shape;39;p1"/>
          <p:cNvSpPr txBox="1"/>
          <p:nvPr/>
        </p:nvSpPr>
        <p:spPr>
          <a:xfrm>
            <a:off x="1432967" y="3138012"/>
            <a:ext cx="3341164"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Reglas CSS a Hipervínculos</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La seudo clase hover</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Listas con viñetas</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Listas ordenadas</a:t>
            </a:r>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Construcción de barras de menús</a:t>
            </a:r>
            <a:endParaRPr sz="1600">
              <a:solidFill>
                <a:srgbClr val="FFFFFF"/>
              </a:solidFill>
              <a:latin typeface="Calibri"/>
              <a:ea typeface="Calibri"/>
              <a:cs typeface="Calibri"/>
              <a:sym typeface="Calibri"/>
            </a:endParaRPr>
          </a:p>
        </p:txBody>
      </p:sp>
      <p:cxnSp>
        <p:nvCxnSpPr>
          <p:cNvPr id="40" name="Google Shape;40;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41" name="Google Shape;41;p1"/>
          <p:cNvSpPr/>
          <p:nvPr/>
        </p:nvSpPr>
        <p:spPr>
          <a:xfrm>
            <a:off x="3289191" y="2574693"/>
            <a:ext cx="3499826"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400">
                <a:solidFill>
                  <a:srgbClr val="1F85A6"/>
                </a:solidFill>
                <a:latin typeface="Calibri"/>
                <a:ea typeface="Calibri"/>
                <a:cs typeface="Calibri"/>
                <a:sym typeface="Calibri"/>
              </a:rPr>
              <a:t>  UNIDAD DE APRENDIZAJE 02</a:t>
            </a:r>
            <a:endParaRPr b="1" sz="1400">
              <a:solidFill>
                <a:srgbClr val="1F85A6"/>
              </a:solidFill>
              <a:latin typeface="Calibri"/>
              <a:ea typeface="Calibri"/>
              <a:cs typeface="Calibri"/>
              <a:sym typeface="Calibri"/>
            </a:endParaRPr>
          </a:p>
        </p:txBody>
      </p:sp>
      <p:sp>
        <p:nvSpPr>
          <p:cNvPr id="42" name="Google Shape;42;p1"/>
          <p:cNvSpPr txBox="1"/>
          <p:nvPr/>
        </p:nvSpPr>
        <p:spPr>
          <a:xfrm>
            <a:off x="5118435" y="3138011"/>
            <a:ext cx="3341164"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Hipervínculos en la misma página</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Iconos en menús</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Scroll behavior para navegación con animación</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Vínculos a páginas externas</a:t>
            </a:r>
            <a:endParaRPr sz="16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0"/>
          <p:cNvSpPr/>
          <p:nvPr/>
        </p:nvSpPr>
        <p:spPr>
          <a:xfrm>
            <a:off x="1593850" y="3282805"/>
            <a:ext cx="5929798" cy="41586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27" name="Google Shape;127;p10"/>
          <p:cNvSpPr/>
          <p:nvPr/>
        </p:nvSpPr>
        <p:spPr>
          <a:xfrm>
            <a:off x="1593850" y="1689100"/>
            <a:ext cx="5943049" cy="87947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28" name="Google Shape;128;p1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sp>
        <p:nvSpPr>
          <p:cNvPr id="129" name="Google Shape;129;p10"/>
          <p:cNvSpPr txBox="1"/>
          <p:nvPr/>
        </p:nvSpPr>
        <p:spPr>
          <a:xfrm>
            <a:off x="407875" y="922830"/>
            <a:ext cx="6067690"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OTRAS FORMAS DE ENLACES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Podemos utilizar una imagen como enlace a un elemento.</a:t>
            </a:r>
            <a:endParaRPr/>
          </a:p>
        </p:txBody>
      </p:sp>
      <p:sp>
        <p:nvSpPr>
          <p:cNvPr id="130" name="Google Shape;130;p10"/>
          <p:cNvSpPr txBox="1"/>
          <p:nvPr/>
        </p:nvSpPr>
        <p:spPr>
          <a:xfrm>
            <a:off x="1660359" y="1753048"/>
            <a:ext cx="5823275"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"https://www.google.com/"</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img</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src</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"logo-google.png" </a:t>
            </a:r>
            <a:r>
              <a:rPr b="0" lang="es-PE" sz="1400">
                <a:solidFill>
                  <a:srgbClr val="9CDCFE"/>
                </a:solidFill>
                <a:latin typeface="Consolas"/>
                <a:ea typeface="Consolas"/>
                <a:cs typeface="Consolas"/>
                <a:sym typeface="Consolas"/>
              </a:rPr>
              <a:t>alt</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"Logo de Google"</a:t>
            </a: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31" name="Google Shape;131;p10"/>
          <p:cNvSpPr txBox="1"/>
          <p:nvPr/>
        </p:nvSpPr>
        <p:spPr>
          <a:xfrm>
            <a:off x="407875" y="2860426"/>
            <a:ext cx="6067690"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También podemos referenciar una dirección de correo electrónico.</a:t>
            </a:r>
            <a:endParaRPr/>
          </a:p>
        </p:txBody>
      </p:sp>
      <p:sp>
        <p:nvSpPr>
          <p:cNvPr id="132" name="Google Shape;132;p10"/>
          <p:cNvSpPr txBox="1"/>
          <p:nvPr/>
        </p:nvSpPr>
        <p:spPr>
          <a:xfrm>
            <a:off x="1660359" y="3336849"/>
            <a:ext cx="5823275"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"mailto:cuenta@correo.com"</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Enviar correo</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33" name="Google Shape;133;p10"/>
          <p:cNvSpPr txBox="1"/>
          <p:nvPr/>
        </p:nvSpPr>
        <p:spPr>
          <a:xfrm>
            <a:off x="407875" y="4013728"/>
            <a:ext cx="8004605"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este último caso, al hacer clic sobre el enlace, se abrirá nuestro cliente de correo electrónico con la dirección indicada en el atributo </a:t>
            </a:r>
            <a:r>
              <a:rPr b="1" lang="es-PE" sz="1600">
                <a:solidFill>
                  <a:srgbClr val="262626"/>
                </a:solidFill>
                <a:latin typeface="Calibri"/>
                <a:ea typeface="Calibri"/>
                <a:cs typeface="Calibri"/>
                <a:sym typeface="Calibri"/>
              </a:rPr>
              <a:t>href</a:t>
            </a:r>
            <a:r>
              <a:rPr lang="es-PE" sz="1600">
                <a:solidFill>
                  <a:srgbClr val="262626"/>
                </a:solidFill>
                <a:latin typeface="Calibri"/>
                <a:ea typeface="Calibri"/>
                <a:cs typeface="Calibri"/>
                <a:sym typeface="Calibri"/>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1"/>
          <p:cNvSpPr/>
          <p:nvPr/>
        </p:nvSpPr>
        <p:spPr>
          <a:xfrm>
            <a:off x="1226153" y="2818984"/>
            <a:ext cx="6386215" cy="41586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40" name="Google Shape;140;p11"/>
          <p:cNvSpPr/>
          <p:nvPr/>
        </p:nvSpPr>
        <p:spPr>
          <a:xfrm>
            <a:off x="1059993" y="1851074"/>
            <a:ext cx="7015397" cy="41586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41" name="Google Shape;141;p11"/>
          <p:cNvSpPr txBox="1"/>
          <p:nvPr/>
        </p:nvSpPr>
        <p:spPr>
          <a:xfrm>
            <a:off x="407875" y="730013"/>
            <a:ext cx="6486144"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OTROS ATRIBUTOS</a:t>
            </a:r>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a:p>
            <a:pPr indent="-708025" lvl="0" marL="719138" marR="0" rtl="0" algn="l">
              <a:spcBef>
                <a:spcPts val="0"/>
              </a:spcBef>
              <a:spcAft>
                <a:spcPts val="0"/>
              </a:spcAft>
              <a:buNone/>
            </a:pPr>
            <a:r>
              <a:rPr b="1" lang="es-PE" sz="1600">
                <a:solidFill>
                  <a:srgbClr val="262626"/>
                </a:solidFill>
                <a:latin typeface="Calibri"/>
                <a:ea typeface="Calibri"/>
                <a:cs typeface="Calibri"/>
                <a:sym typeface="Calibri"/>
              </a:rPr>
              <a:t>title :</a:t>
            </a:r>
            <a:r>
              <a:rPr lang="es-PE" sz="1600">
                <a:solidFill>
                  <a:srgbClr val="262626"/>
                </a:solidFill>
                <a:latin typeface="Calibri"/>
                <a:ea typeface="Calibri"/>
                <a:cs typeface="Calibri"/>
                <a:sym typeface="Calibri"/>
              </a:rPr>
              <a:t>	Especifica un texto a modo de información extra. Este texto se mostrará como un tooltip cuando nos posicionamos sobre el enlace.</a:t>
            </a:r>
            <a:endParaRPr/>
          </a:p>
        </p:txBody>
      </p:sp>
      <p:sp>
        <p:nvSpPr>
          <p:cNvPr id="142" name="Google Shape;142;p1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sp>
        <p:nvSpPr>
          <p:cNvPr id="143" name="Google Shape;143;p11"/>
          <p:cNvSpPr txBox="1"/>
          <p:nvPr/>
        </p:nvSpPr>
        <p:spPr>
          <a:xfrm>
            <a:off x="1116070" y="1905118"/>
            <a:ext cx="6911860"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"https://www.google.com/"</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title</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"Buscador Google"</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Google</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44" name="Google Shape;144;p11"/>
          <p:cNvSpPr txBox="1"/>
          <p:nvPr/>
        </p:nvSpPr>
        <p:spPr>
          <a:xfrm>
            <a:off x="407875" y="2465072"/>
            <a:ext cx="6084626" cy="246221"/>
          </a:xfrm>
          <a:prstGeom prst="rect">
            <a:avLst/>
          </a:prstGeom>
          <a:noFill/>
          <a:ln>
            <a:noFill/>
          </a:ln>
        </p:spPr>
        <p:txBody>
          <a:bodyPr anchorCtr="0" anchor="t" bIns="0" lIns="0" spcFirstLastPara="1" rIns="0" wrap="square" tIns="0">
            <a:spAutoFit/>
          </a:bodyPr>
          <a:lstStyle/>
          <a:p>
            <a:pPr indent="-708025" lvl="0" marL="719138" marR="0" rtl="0" algn="l">
              <a:spcBef>
                <a:spcPts val="0"/>
              </a:spcBef>
              <a:spcAft>
                <a:spcPts val="0"/>
              </a:spcAft>
              <a:buNone/>
            </a:pPr>
            <a:r>
              <a:rPr b="1" lang="es-PE" sz="1600">
                <a:solidFill>
                  <a:srgbClr val="262626"/>
                </a:solidFill>
                <a:latin typeface="Calibri"/>
                <a:ea typeface="Calibri"/>
                <a:cs typeface="Calibri"/>
                <a:sym typeface="Calibri"/>
              </a:rPr>
              <a:t>target :</a:t>
            </a:r>
            <a:r>
              <a:rPr lang="es-PE" sz="1600">
                <a:solidFill>
                  <a:srgbClr val="262626"/>
                </a:solidFill>
                <a:latin typeface="Calibri"/>
                <a:ea typeface="Calibri"/>
                <a:cs typeface="Calibri"/>
                <a:sym typeface="Calibri"/>
              </a:rPr>
              <a:t>	Especifica dónde se abrirá el documento referenciado.</a:t>
            </a:r>
            <a:endParaRPr sz="1600">
              <a:solidFill>
                <a:srgbClr val="262626"/>
              </a:solidFill>
              <a:latin typeface="Calibri"/>
              <a:ea typeface="Calibri"/>
              <a:cs typeface="Calibri"/>
              <a:sym typeface="Calibri"/>
            </a:endParaRPr>
          </a:p>
        </p:txBody>
      </p:sp>
      <p:sp>
        <p:nvSpPr>
          <p:cNvPr id="145" name="Google Shape;145;p11"/>
          <p:cNvSpPr txBox="1"/>
          <p:nvPr/>
        </p:nvSpPr>
        <p:spPr>
          <a:xfrm>
            <a:off x="1324054" y="2873028"/>
            <a:ext cx="6190411"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"https://www.google.com/"</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target</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"_blank"</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Google</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46" name="Google Shape;146;p11"/>
          <p:cNvSpPr txBox="1"/>
          <p:nvPr/>
        </p:nvSpPr>
        <p:spPr>
          <a:xfrm>
            <a:off x="407875" y="3603082"/>
            <a:ext cx="7578481" cy="1477328"/>
          </a:xfrm>
          <a:prstGeom prst="rect">
            <a:avLst/>
          </a:prstGeom>
          <a:noFill/>
          <a:ln>
            <a:noFill/>
          </a:ln>
        </p:spPr>
        <p:txBody>
          <a:bodyPr anchorCtr="0" anchor="t" bIns="0" lIns="0" spcFirstLastPara="1" rIns="0" wrap="square" tIns="0">
            <a:spAutoFit/>
          </a:bodyPr>
          <a:lstStyle/>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Sus posibles valores son:</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_self:</a:t>
            </a:r>
            <a:r>
              <a:rPr b="0" i="0" lang="es-PE" sz="1600" u="none" cap="none" strike="noStrike">
                <a:solidFill>
                  <a:srgbClr val="262626"/>
                </a:solidFill>
                <a:latin typeface="Calibri"/>
                <a:ea typeface="Calibri"/>
                <a:cs typeface="Calibri"/>
                <a:sym typeface="Calibri"/>
              </a:rPr>
              <a:t> abre el documento en la misma ventana o tab que el origen. Es la opción por defecto.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_blank:</a:t>
            </a:r>
            <a:r>
              <a:rPr b="0" i="0" lang="es-PE" sz="1600" u="none" cap="none" strike="noStrike">
                <a:solidFill>
                  <a:srgbClr val="262626"/>
                </a:solidFill>
                <a:latin typeface="Calibri"/>
                <a:ea typeface="Calibri"/>
                <a:cs typeface="Calibri"/>
                <a:sym typeface="Calibri"/>
              </a:rPr>
              <a:t> abre el documento en una nueva ventana o tab del navegador.</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_parent:</a:t>
            </a:r>
            <a:r>
              <a:rPr b="0" i="0" lang="es-PE" sz="1600" u="none" cap="none" strike="noStrike">
                <a:solidFill>
                  <a:srgbClr val="262626"/>
                </a:solidFill>
                <a:latin typeface="Calibri"/>
                <a:ea typeface="Calibri"/>
                <a:cs typeface="Calibri"/>
                <a:sym typeface="Calibri"/>
              </a:rPr>
              <a:t> abre el documento en el frame padre del origen.</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_top:</a:t>
            </a:r>
            <a:r>
              <a:rPr b="0" i="0" lang="es-PE" sz="1600" u="none" cap="none" strike="noStrike">
                <a:solidFill>
                  <a:srgbClr val="262626"/>
                </a:solidFill>
                <a:latin typeface="Calibri"/>
                <a:ea typeface="Calibri"/>
                <a:cs typeface="Calibri"/>
                <a:sym typeface="Calibri"/>
              </a:rPr>
              <a:t> abre el documento en todo el cuerpo de la ventana del origen. Similar a _self.</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2"/>
          <p:cNvSpPr txBox="1"/>
          <p:nvPr/>
        </p:nvSpPr>
        <p:spPr>
          <a:xfrm>
            <a:off x="407875" y="795595"/>
            <a:ext cx="3851431"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CONSIDERACIONES DE ESTILO</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enlaces tienen algunas características en cuanto a su estilo:</a:t>
            </a:r>
            <a:endParaRPr/>
          </a:p>
        </p:txBody>
      </p:sp>
      <p:sp>
        <p:nvSpPr>
          <p:cNvPr id="153" name="Google Shape;153;p1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sp>
        <p:nvSpPr>
          <p:cNvPr id="154" name="Google Shape;154;p12"/>
          <p:cNvSpPr txBox="1"/>
          <p:nvPr/>
        </p:nvSpPr>
        <p:spPr>
          <a:xfrm>
            <a:off x="551861" y="1655081"/>
            <a:ext cx="4691778" cy="2308324"/>
          </a:xfrm>
          <a:prstGeom prst="rect">
            <a:avLst/>
          </a:prstGeom>
          <a:noFill/>
          <a:ln>
            <a:noFill/>
          </a:ln>
        </p:spPr>
        <p:txBody>
          <a:bodyPr anchorCtr="0" anchor="t" bIns="45700" lIns="91425" spcFirstLastPara="1" rIns="91425" wrap="square" tIns="45700">
            <a:spAutoFit/>
          </a:bodyPr>
          <a:lstStyle/>
          <a:p>
            <a:pPr indent="-285750" lvl="1" marL="360000"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Tienen un color por defecto: azul para un enlace no visitado, morado para un enlace visitado y rojo para un enlace activo.</a:t>
            </a:r>
            <a:endParaRPr/>
          </a:p>
          <a:p>
            <a:pPr indent="-285750" lvl="1" marL="360000"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Al pasar el puntero del mouse sobre un enlace, el mouse cambia mostrándose en forma de una mano.</a:t>
            </a:r>
            <a:endParaRPr/>
          </a:p>
          <a:p>
            <a:pPr indent="-285750" lvl="1" marL="360000"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Cuando el foco está sobre el enlace, aparece un contorno a su alrededor. Para mover el foco se utiliza la tecla “</a:t>
            </a:r>
            <a:r>
              <a:rPr b="0" i="1" lang="es-PE" sz="1600" u="none" cap="none" strike="noStrike">
                <a:solidFill>
                  <a:srgbClr val="262626"/>
                </a:solidFill>
                <a:latin typeface="Calibri"/>
                <a:ea typeface="Calibri"/>
                <a:cs typeface="Calibri"/>
                <a:sym typeface="Calibri"/>
              </a:rPr>
              <a:t>tab</a:t>
            </a:r>
            <a:r>
              <a:rPr b="0" i="0" lang="es-PE" sz="1600" u="none" cap="none" strike="noStrike">
                <a:solidFill>
                  <a:srgbClr val="262626"/>
                </a:solidFill>
                <a:latin typeface="Calibri"/>
                <a:ea typeface="Calibri"/>
                <a:cs typeface="Calibri"/>
                <a:sym typeface="Calibri"/>
              </a:rPr>
              <a:t>”.</a:t>
            </a:r>
            <a:endParaRPr/>
          </a:p>
        </p:txBody>
      </p:sp>
      <p:pic>
        <p:nvPicPr>
          <p:cNvPr descr="Program Photos, Download The BEST Free Program Stock Photos &amp; HD Images" id="155" name="Google Shape;155;p12"/>
          <p:cNvPicPr preferRelativeResize="0"/>
          <p:nvPr/>
        </p:nvPicPr>
        <p:blipFill rotWithShape="1">
          <a:blip r:embed="rId3">
            <a:alphaModFix/>
          </a:blip>
          <a:srcRect b="0" l="0" r="0" t="0"/>
          <a:stretch/>
        </p:blipFill>
        <p:spPr>
          <a:xfrm>
            <a:off x="5787323" y="884055"/>
            <a:ext cx="2634550" cy="39468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3"/>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162" name="Google Shape;162;p13"/>
          <p:cNvSpPr txBox="1"/>
          <p:nvPr/>
        </p:nvSpPr>
        <p:spPr>
          <a:xfrm>
            <a:off x="2535760" y="2399492"/>
            <a:ext cx="4072480" cy="236988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chemeClr val="dk1"/>
                </a:solidFill>
                <a:latin typeface="Calibri"/>
                <a:ea typeface="Calibri"/>
                <a:cs typeface="Calibri"/>
                <a:sym typeface="Calibri"/>
              </a:rPr>
              <a:t>Consideraciones de estilo</a:t>
            </a:r>
            <a:endParaRPr sz="2000">
              <a:solidFill>
                <a:srgbClr val="3F3F3F"/>
              </a:solidFill>
              <a:latin typeface="Calibri"/>
              <a:ea typeface="Calibri"/>
              <a:cs typeface="Calibri"/>
              <a:sym typeface="Calibri"/>
            </a:endParaRPr>
          </a:p>
          <a:p>
            <a:pPr indent="0" lvl="0" marL="0" marR="0" rtl="0" algn="l">
              <a:spcBef>
                <a:spcPts val="800"/>
              </a:spcBef>
              <a:spcAft>
                <a:spcPts val="0"/>
              </a:spcAft>
              <a:buNone/>
            </a:pPr>
            <a:r>
              <a:rPr lang="es-PE" sz="1600">
                <a:solidFill>
                  <a:srgbClr val="3F3F3F"/>
                </a:solidFill>
                <a:latin typeface="Calibri"/>
                <a:ea typeface="Calibri"/>
                <a:cs typeface="Calibri"/>
                <a:sym typeface="Calibri"/>
              </a:rPr>
              <a:t>Las características mencionadas en la diapositiva anterior han estado presentes desde que se popularizó el uso de navegadores (primeros años de la década de los noventa), por lo que los usuarios esperan este mismo comportamiento al utilizar enlaces.</a:t>
            </a:r>
            <a:endParaRPr/>
          </a:p>
          <a:p>
            <a:pPr indent="0" lvl="0" marL="0" marR="0" rtl="0" algn="l">
              <a:spcBef>
                <a:spcPts val="1000"/>
              </a:spcBef>
              <a:spcAft>
                <a:spcPts val="0"/>
              </a:spcAft>
              <a:buNone/>
            </a:pPr>
            <a:r>
              <a:t/>
            </a:r>
            <a:endParaRPr sz="2000">
              <a:solidFill>
                <a:srgbClr val="3F3F3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nvSpPr>
        <p:spPr>
          <a:xfrm>
            <a:off x="407875" y="776134"/>
            <a:ext cx="4908592" cy="295465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CONSIDERACIONES DE ESTILO</a:t>
            </a:r>
            <a:endParaRPr/>
          </a:p>
          <a:p>
            <a:pPr indent="0" lvl="0" marL="11725" marR="0" rtl="0" algn="l">
              <a:spcBef>
                <a:spcPts val="0"/>
              </a:spcBef>
              <a:spcAft>
                <a:spcPts val="0"/>
              </a:spcAft>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 CSS podemos cambiar el estilo de los enlaces.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Sin embargo, es importante tener en cuenta que es aconsejable mantener un comportamiento específico, por lo que se recomienda:</a:t>
            </a:r>
            <a:endParaRPr/>
          </a:p>
          <a:p>
            <a:pPr indent="-342900" lvl="1" marL="81182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Subrayar los enlaces o resaltarlos de alguna manera con respecto al resto del texto.</a:t>
            </a:r>
            <a:endParaRPr/>
          </a:p>
          <a:p>
            <a:pPr indent="-342900" lvl="1" marL="81182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Hacer que los enlaces “reaccionen” al pasar el puntero del mouse sobre ellos.</a:t>
            </a:r>
            <a:endParaRPr/>
          </a:p>
          <a:p>
            <a:pPr indent="-342900" lvl="1" marL="81182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Resaltarlos de alguna manera cuando se activan.</a:t>
            </a:r>
            <a:endParaRPr/>
          </a:p>
        </p:txBody>
      </p:sp>
      <p:sp>
        <p:nvSpPr>
          <p:cNvPr id="169" name="Google Shape;169;p1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pic>
        <p:nvPicPr>
          <p:cNvPr descr="Coding Photos, Download The BEST Free Coding Stock Photos &amp; HD Images" id="170" name="Google Shape;170;p14"/>
          <p:cNvPicPr preferRelativeResize="0"/>
          <p:nvPr/>
        </p:nvPicPr>
        <p:blipFill rotWithShape="1">
          <a:blip r:embed="rId3">
            <a:alphaModFix/>
          </a:blip>
          <a:srcRect b="0" l="0" r="0" t="0"/>
          <a:stretch/>
        </p:blipFill>
        <p:spPr>
          <a:xfrm>
            <a:off x="5890309" y="1003412"/>
            <a:ext cx="2668309" cy="39974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5"/>
          <p:cNvSpPr/>
          <p:nvPr/>
        </p:nvSpPr>
        <p:spPr>
          <a:xfrm>
            <a:off x="2281954" y="2857500"/>
            <a:ext cx="4572000" cy="150410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77" name="Google Shape;177;p15"/>
          <p:cNvSpPr txBox="1"/>
          <p:nvPr/>
        </p:nvSpPr>
        <p:spPr>
          <a:xfrm>
            <a:off x="2349353" y="2915358"/>
            <a:ext cx="4445292"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lightseagreen</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cursor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help</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text-decoration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line-through</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outline</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2px</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dotted</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magenta</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
        <p:nvSpPr>
          <p:cNvPr id="178" name="Google Shape;178;p15"/>
          <p:cNvSpPr txBox="1"/>
          <p:nvPr/>
        </p:nvSpPr>
        <p:spPr>
          <a:xfrm>
            <a:off x="407875" y="888665"/>
            <a:ext cx="7204493"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PROPIEDADES CSS COMUNES PARA DAR ESTILO A LOS ENLACES</a:t>
            </a:r>
            <a:endParaRPr/>
          </a:p>
          <a:p>
            <a:pPr indent="-285750" lvl="0" marL="297475"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color :</a:t>
            </a:r>
            <a:r>
              <a:rPr lang="es-PE" sz="1600">
                <a:solidFill>
                  <a:srgbClr val="262626"/>
                </a:solidFill>
                <a:latin typeface="Calibri"/>
                <a:ea typeface="Calibri"/>
                <a:cs typeface="Calibri"/>
                <a:sym typeface="Calibri"/>
              </a:rPr>
              <a:t>	especifica un color para el texto.</a:t>
            </a:r>
            <a:endParaRPr/>
          </a:p>
          <a:p>
            <a:pPr indent="-184150" lvl="0" marL="297475" marR="0" rtl="0" algn="l">
              <a:spcBef>
                <a:spcPts val="0"/>
              </a:spcBef>
              <a:spcAft>
                <a:spcPts val="0"/>
              </a:spcAft>
              <a:buClr>
                <a:schemeClr val="dk1"/>
              </a:buClr>
              <a:buSzPts val="1600"/>
              <a:buFont typeface="Arial"/>
              <a:buNone/>
            </a:pPr>
            <a:r>
              <a:t/>
            </a:r>
            <a:endParaRPr b="1" sz="1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cursor : </a:t>
            </a:r>
            <a:r>
              <a:rPr lang="es-PE" sz="1600">
                <a:solidFill>
                  <a:srgbClr val="262626"/>
                </a:solidFill>
                <a:latin typeface="Calibri"/>
                <a:ea typeface="Calibri"/>
                <a:cs typeface="Calibri"/>
                <a:sym typeface="Calibri"/>
              </a:rPr>
              <a:t>especifica un estilo para el puntero del mouse. Tiene una importante cantidad de valores predefinidos. Por ejemplo, “</a:t>
            </a:r>
            <a:r>
              <a:rPr i="1" lang="es-PE" sz="1600">
                <a:solidFill>
                  <a:srgbClr val="262626"/>
                </a:solidFill>
                <a:latin typeface="Calibri"/>
                <a:ea typeface="Calibri"/>
                <a:cs typeface="Calibri"/>
                <a:sym typeface="Calibri"/>
              </a:rPr>
              <a:t>pointer</a:t>
            </a:r>
            <a:r>
              <a:rPr lang="es-PE" sz="1600">
                <a:solidFill>
                  <a:srgbClr val="262626"/>
                </a:solidFill>
                <a:latin typeface="Calibri"/>
                <a:ea typeface="Calibri"/>
                <a:cs typeface="Calibri"/>
                <a:sym typeface="Calibri"/>
              </a:rPr>
              <a:t>” permite que el puntero de muestre como una mano. La lista de valores puede verse en la siguiente página: </a:t>
            </a:r>
            <a:r>
              <a:rPr i="1" lang="es-PE" sz="1600" u="sng">
                <a:solidFill>
                  <a:srgbClr val="1F85A6"/>
                </a:solidFill>
                <a:latin typeface="Calibri"/>
                <a:ea typeface="Calibri"/>
                <a:cs typeface="Calibri"/>
                <a:sym typeface="Calibri"/>
                <a:hlinkClick r:id="rId3">
                  <a:extLst>
                    <a:ext uri="{A12FA001-AC4F-418D-AE19-62706E023703}">
                      <ahyp:hlinkClr val="tx"/>
                    </a:ext>
                  </a:extLst>
                </a:hlinkClick>
              </a:rPr>
              <a:t>https://www.w3schools.com/cssref/pr_class_cursor.asp</a:t>
            </a:r>
            <a:r>
              <a:rPr i="1" lang="es-PE" sz="1600">
                <a:solidFill>
                  <a:srgbClr val="1F85A6"/>
                </a:solidFill>
                <a:latin typeface="Calibri"/>
                <a:ea typeface="Calibri"/>
                <a:cs typeface="Calibri"/>
                <a:sym typeface="Calibri"/>
              </a:rPr>
              <a:t>.</a:t>
            </a:r>
            <a:endParaRPr/>
          </a:p>
        </p:txBody>
      </p:sp>
      <p:sp>
        <p:nvSpPr>
          <p:cNvPr id="179" name="Google Shape;179;p1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6"/>
          <p:cNvSpPr/>
          <p:nvPr/>
        </p:nvSpPr>
        <p:spPr>
          <a:xfrm>
            <a:off x="2273862" y="2857500"/>
            <a:ext cx="4588184" cy="153647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86" name="Google Shape;186;p16"/>
          <p:cNvSpPr txBox="1"/>
          <p:nvPr/>
        </p:nvSpPr>
        <p:spPr>
          <a:xfrm>
            <a:off x="407875" y="888665"/>
            <a:ext cx="6746251"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PROPIEDADES CSS COMUNES PARA DAR ESTILO A LOS ENLACES</a:t>
            </a:r>
            <a:endParaRPr/>
          </a:p>
          <a:p>
            <a:pPr indent="-285750" lvl="0" marL="297475"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outline : </a:t>
            </a:r>
            <a:r>
              <a:rPr lang="es-PE" sz="1600">
                <a:solidFill>
                  <a:srgbClr val="262626"/>
                </a:solidFill>
                <a:latin typeface="Calibri"/>
                <a:ea typeface="Calibri"/>
                <a:cs typeface="Calibri"/>
                <a:sym typeface="Calibri"/>
              </a:rPr>
              <a:t>define la línea alrededor del enlace. Puede especificarse un estilo de la misma manera que se hace con los bordes.</a:t>
            </a:r>
            <a:endParaRPr/>
          </a:p>
          <a:p>
            <a:pPr indent="-184150" lvl="0" marL="297475" marR="0" rtl="0" algn="l">
              <a:spcBef>
                <a:spcPts val="0"/>
              </a:spcBef>
              <a:spcAft>
                <a:spcPts val="0"/>
              </a:spcAft>
              <a:buClr>
                <a:schemeClr val="dk1"/>
              </a:buClr>
              <a:buSzPts val="1600"/>
              <a:buFont typeface="Arial"/>
              <a:buNone/>
            </a:pPr>
            <a:r>
              <a:t/>
            </a:r>
            <a:endParaRPr b="1" sz="1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text-decoration : </a:t>
            </a:r>
            <a:r>
              <a:rPr lang="es-PE" sz="1600">
                <a:solidFill>
                  <a:srgbClr val="262626"/>
                </a:solidFill>
                <a:latin typeface="Calibri"/>
                <a:ea typeface="Calibri"/>
                <a:cs typeface="Calibri"/>
                <a:sym typeface="Calibri"/>
              </a:rPr>
              <a:t>define una decoración que se agrega al texto. Puede establecerse como subrayado (</a:t>
            </a:r>
            <a:r>
              <a:rPr i="1" lang="es-PE" sz="1600">
                <a:solidFill>
                  <a:srgbClr val="262626"/>
                </a:solidFill>
                <a:latin typeface="Calibri"/>
                <a:ea typeface="Calibri"/>
                <a:cs typeface="Calibri"/>
                <a:sym typeface="Calibri"/>
              </a:rPr>
              <a:t>underline</a:t>
            </a:r>
            <a:r>
              <a:rPr lang="es-PE" sz="1600">
                <a:solidFill>
                  <a:srgbClr val="262626"/>
                </a:solidFill>
                <a:latin typeface="Calibri"/>
                <a:ea typeface="Calibri"/>
                <a:cs typeface="Calibri"/>
                <a:sym typeface="Calibri"/>
              </a:rPr>
              <a:t>) y suprarrayado (</a:t>
            </a:r>
            <a:r>
              <a:rPr i="1" lang="es-PE" sz="1600">
                <a:solidFill>
                  <a:srgbClr val="262626"/>
                </a:solidFill>
                <a:latin typeface="Calibri"/>
                <a:ea typeface="Calibri"/>
                <a:cs typeface="Calibri"/>
                <a:sym typeface="Calibri"/>
              </a:rPr>
              <a:t>overline</a:t>
            </a:r>
            <a:r>
              <a:rPr lang="es-PE" sz="1600">
                <a:solidFill>
                  <a:srgbClr val="262626"/>
                </a:solidFill>
                <a:latin typeface="Calibri"/>
                <a:ea typeface="Calibri"/>
                <a:cs typeface="Calibri"/>
                <a:sym typeface="Calibri"/>
              </a:rPr>
              <a:t>), tachado (</a:t>
            </a:r>
            <a:r>
              <a:rPr i="1" lang="es-PE" sz="1600">
                <a:solidFill>
                  <a:srgbClr val="262626"/>
                </a:solidFill>
                <a:latin typeface="Calibri"/>
                <a:ea typeface="Calibri"/>
                <a:cs typeface="Calibri"/>
                <a:sym typeface="Calibri"/>
              </a:rPr>
              <a:t>line-through</a:t>
            </a:r>
            <a:r>
              <a:rPr lang="es-PE" sz="1600">
                <a:solidFill>
                  <a:srgbClr val="262626"/>
                </a:solidFill>
                <a:latin typeface="Calibri"/>
                <a:ea typeface="Calibri"/>
                <a:cs typeface="Calibri"/>
                <a:sym typeface="Calibri"/>
              </a:rPr>
              <a:t>) o parpadeo (</a:t>
            </a:r>
            <a:r>
              <a:rPr i="1" lang="es-PE" sz="1600">
                <a:solidFill>
                  <a:srgbClr val="262626"/>
                </a:solidFill>
                <a:latin typeface="Calibri"/>
                <a:ea typeface="Calibri"/>
                <a:cs typeface="Calibri"/>
                <a:sym typeface="Calibri"/>
              </a:rPr>
              <a:t>blink</a:t>
            </a:r>
            <a:r>
              <a:rPr lang="es-PE" sz="1600">
                <a:solidFill>
                  <a:srgbClr val="262626"/>
                </a:solidFill>
                <a:latin typeface="Calibri"/>
                <a:ea typeface="Calibri"/>
                <a:cs typeface="Calibri"/>
                <a:sym typeface="Calibri"/>
              </a:rPr>
              <a:t>).</a:t>
            </a:r>
            <a:endParaRPr b="1" sz="1600">
              <a:solidFill>
                <a:srgbClr val="262626"/>
              </a:solidFill>
              <a:latin typeface="Calibri"/>
              <a:ea typeface="Calibri"/>
              <a:cs typeface="Calibri"/>
              <a:sym typeface="Calibri"/>
            </a:endParaRPr>
          </a:p>
        </p:txBody>
      </p:sp>
      <p:sp>
        <p:nvSpPr>
          <p:cNvPr id="187" name="Google Shape;187;p1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sp>
        <p:nvSpPr>
          <p:cNvPr id="188" name="Google Shape;188;p16"/>
          <p:cNvSpPr txBox="1"/>
          <p:nvPr/>
        </p:nvSpPr>
        <p:spPr>
          <a:xfrm>
            <a:off x="2349354" y="2934617"/>
            <a:ext cx="4445292"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lightseagreen</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cursor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help</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text-decoration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line-through</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outline</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2px</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dotted</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magenta</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17"/>
          <p:cNvSpPr/>
          <p:nvPr/>
        </p:nvSpPr>
        <p:spPr>
          <a:xfrm>
            <a:off x="424252" y="3963007"/>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LA SEUDOCLASE HOVER</a:t>
            </a:r>
            <a:endParaRPr sz="16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8"/>
          <p:cNvSpPr txBox="1"/>
          <p:nvPr/>
        </p:nvSpPr>
        <p:spPr>
          <a:xfrm>
            <a:off x="407875" y="737106"/>
            <a:ext cx="7659884" cy="141577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SEUDOCLASES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seudoclases son palabras clave que se añaden a los selectores.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Definen un estado especial de un elemento.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Podemos revisar una lista de seudoclases estándar en la siguiente dirección: </a:t>
            </a:r>
            <a:r>
              <a:rPr i="1" lang="es-PE" sz="1400" u="sng">
                <a:solidFill>
                  <a:srgbClr val="1F85A6"/>
                </a:solidFill>
                <a:latin typeface="Calibri"/>
                <a:ea typeface="Calibri"/>
                <a:cs typeface="Calibri"/>
                <a:sym typeface="Calibri"/>
                <a:hlinkClick r:id="rId3">
                  <a:extLst>
                    <a:ext uri="{A12FA001-AC4F-418D-AE19-62706E023703}">
                      <ahyp:hlinkClr val="tx"/>
                    </a:ext>
                  </a:extLst>
                </a:hlinkClick>
              </a:rPr>
              <a:t>https://developer.mozilla.org/es/docs/Web/CSS/Pseudo-classes#indice_de_las_pseudo-clases_est%C3%A1ndar</a:t>
            </a:r>
            <a:endParaRPr i="1" sz="1400">
              <a:solidFill>
                <a:srgbClr val="1F85A6"/>
              </a:solidFill>
              <a:latin typeface="Calibri"/>
              <a:ea typeface="Calibri"/>
              <a:cs typeface="Calibri"/>
              <a:sym typeface="Calibri"/>
            </a:endParaRPr>
          </a:p>
        </p:txBody>
      </p:sp>
      <p:sp>
        <p:nvSpPr>
          <p:cNvPr id="202" name="Google Shape;202;p1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LA SEUDOCLASE HOVER</a:t>
            </a:r>
            <a:endParaRPr/>
          </a:p>
        </p:txBody>
      </p:sp>
      <p:pic>
        <p:nvPicPr>
          <p:cNvPr descr="Code Photos, Download The BEST Free Code Stock Photos &amp; HD Images" id="203" name="Google Shape;203;p18"/>
          <p:cNvPicPr preferRelativeResize="0"/>
          <p:nvPr/>
        </p:nvPicPr>
        <p:blipFill rotWithShape="1">
          <a:blip r:embed="rId4">
            <a:alphaModFix/>
          </a:blip>
          <a:srcRect b="25503" l="0" r="0" t="12785"/>
          <a:stretch/>
        </p:blipFill>
        <p:spPr>
          <a:xfrm>
            <a:off x="2235189" y="2613726"/>
            <a:ext cx="4950690" cy="20393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9"/>
          <p:cNvSpPr txBox="1"/>
          <p:nvPr/>
        </p:nvSpPr>
        <p:spPr>
          <a:xfrm>
            <a:off x="655301" y="737106"/>
            <a:ext cx="7659900" cy="19701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HOVER</a:t>
            </a:r>
            <a:endParaRPr/>
          </a:p>
          <a:p>
            <a:pPr indent="0" lvl="0" marL="0" marR="0" rtl="0" algn="l">
              <a:spcBef>
                <a:spcPts val="0"/>
              </a:spcBef>
              <a:spcAft>
                <a:spcPts val="0"/>
              </a:spcAft>
              <a:buNone/>
            </a:pPr>
            <a:r>
              <a:rPr b="0" i="0" lang="es-PE" sz="1600">
                <a:solidFill>
                  <a:schemeClr val="dk1"/>
                </a:solidFill>
                <a:latin typeface="Inter"/>
                <a:ea typeface="Inter"/>
                <a:cs typeface="Inter"/>
                <a:sym typeface="Inter"/>
              </a:rPr>
              <a:t>La seudoclase </a:t>
            </a:r>
            <a:r>
              <a:rPr b="1" i="0" lang="es-PE" sz="1600">
                <a:solidFill>
                  <a:schemeClr val="dk1"/>
                </a:solidFill>
                <a:latin typeface="Inter"/>
                <a:ea typeface="Inter"/>
                <a:cs typeface="Inter"/>
                <a:sym typeface="Inter"/>
              </a:rPr>
              <a:t>:hover</a:t>
            </a:r>
            <a:r>
              <a:rPr b="0" i="0" lang="es-PE" sz="1600">
                <a:solidFill>
                  <a:schemeClr val="dk1"/>
                </a:solidFill>
                <a:latin typeface="Inter"/>
                <a:ea typeface="Inter"/>
                <a:cs typeface="Inter"/>
                <a:sym typeface="Inter"/>
              </a:rPr>
              <a:t> de </a:t>
            </a:r>
            <a:r>
              <a:rPr lang="es-PE" sz="1600">
                <a:solidFill>
                  <a:schemeClr val="dk1"/>
                </a:solidFill>
                <a:latin typeface="Inter"/>
                <a:ea typeface="Inter"/>
                <a:cs typeface="Inter"/>
                <a:sym typeface="Inter"/>
              </a:rPr>
              <a:t>CSS </a:t>
            </a:r>
            <a:r>
              <a:rPr b="0" i="0" lang="es-PE" sz="1600">
                <a:solidFill>
                  <a:schemeClr val="dk1"/>
                </a:solidFill>
                <a:latin typeface="Inter"/>
                <a:ea typeface="Inter"/>
                <a:cs typeface="Inter"/>
                <a:sym typeface="Inter"/>
              </a:rPr>
              <a:t>coincide cuando el usuario interactúa con un elemento con un dispositivo señalador, pero no necesariamente lo activa. Generalmente se activa cuando el usuario se desplaza sobre un elemento con el cursor (puntero del mouse).</a:t>
            </a:r>
            <a:endParaRPr/>
          </a:p>
          <a:p>
            <a:pPr indent="0" lvl="0" marL="0" marR="0" rtl="0" algn="l">
              <a:spcBef>
                <a:spcPts val="0"/>
              </a:spcBef>
              <a:spcAft>
                <a:spcPts val="0"/>
              </a:spcAft>
              <a:buNone/>
            </a:pPr>
            <a:br>
              <a:rPr b="0" i="0" lang="es-PE" sz="1600">
                <a:solidFill>
                  <a:srgbClr val="FFFFFF"/>
                </a:solidFill>
                <a:latin typeface="Arial"/>
                <a:ea typeface="Arial"/>
                <a:cs typeface="Arial"/>
                <a:sym typeface="Arial"/>
              </a:rPr>
            </a:br>
            <a:endParaRPr b="0" i="0" sz="1600">
              <a:solidFill>
                <a:srgbClr val="FFFFFF"/>
              </a:solidFill>
              <a:latin typeface="Arial"/>
              <a:ea typeface="Arial"/>
              <a:cs typeface="Arial"/>
              <a:sym typeface="Arial"/>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p:txBody>
      </p:sp>
      <p:sp>
        <p:nvSpPr>
          <p:cNvPr id="210" name="Google Shape;210;p1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LA SEUDOCLASE HOVER</a:t>
            </a:r>
            <a:endParaRPr/>
          </a:p>
        </p:txBody>
      </p:sp>
      <p:pic>
        <p:nvPicPr>
          <p:cNvPr descr="In qualsiasi momento Divertente gamma css hover color personaggio puzzle  metropolitana" id="211" name="Google Shape;211;p19"/>
          <p:cNvPicPr preferRelativeResize="0"/>
          <p:nvPr/>
        </p:nvPicPr>
        <p:blipFill rotWithShape="1">
          <a:blip r:embed="rId3">
            <a:alphaModFix/>
          </a:blip>
          <a:srcRect b="0" l="0" r="0" t="0"/>
          <a:stretch/>
        </p:blipFill>
        <p:spPr>
          <a:xfrm>
            <a:off x="2059193" y="2146798"/>
            <a:ext cx="5025614" cy="28310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INTRODUCCIÓN</a:t>
            </a:r>
            <a:endParaRPr/>
          </a:p>
        </p:txBody>
      </p:sp>
      <p:sp>
        <p:nvSpPr>
          <p:cNvPr id="49" name="Google Shape;49;p2"/>
          <p:cNvSpPr txBox="1"/>
          <p:nvPr/>
        </p:nvSpPr>
        <p:spPr>
          <a:xfrm>
            <a:off x="522595" y="810908"/>
            <a:ext cx="7836300" cy="23703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400">
                <a:solidFill>
                  <a:srgbClr val="262626"/>
                </a:solidFill>
                <a:latin typeface="Calibri"/>
                <a:ea typeface="Calibri"/>
                <a:cs typeface="Calibri"/>
                <a:sym typeface="Calibri"/>
              </a:rPr>
              <a:t>En ocasiones, la maquetación de una página web define un esquema HTML complejo. CSS nos permite definir selectores que se adaptan a estos esquemas complejos.</a:t>
            </a:r>
            <a:endParaRPr/>
          </a:p>
          <a:p>
            <a:pPr indent="-196850" lvl="0" marL="297475" marR="0" rtl="0" algn="l">
              <a:spcBef>
                <a:spcPts val="0"/>
              </a:spcBef>
              <a:spcAft>
                <a:spcPts val="0"/>
              </a:spcAft>
              <a:buClr>
                <a:schemeClr val="dk1"/>
              </a:buClr>
              <a:buSzPts val="1400"/>
              <a:buFont typeface="Arial"/>
              <a:buNone/>
            </a:pPr>
            <a:r>
              <a:t/>
            </a:r>
            <a:endParaRPr sz="1400">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400">
                <a:solidFill>
                  <a:srgbClr val="262626"/>
                </a:solidFill>
                <a:latin typeface="Calibri"/>
                <a:ea typeface="Calibri"/>
                <a:cs typeface="Calibri"/>
                <a:sym typeface="Calibri"/>
              </a:rPr>
              <a:t>Al trabajar con la maquetación de una página, es probable que sea necesario aplicar efectos visuales que mejoren la presentación de los elementos HTML e interacción.</a:t>
            </a:r>
            <a:endParaRPr/>
          </a:p>
          <a:p>
            <a:pPr indent="0" lvl="0" marL="11725" marR="0" rtl="0" algn="l">
              <a:spcBef>
                <a:spcPts val="0"/>
              </a:spcBef>
              <a:spcAft>
                <a:spcPts val="0"/>
              </a:spcAft>
              <a:buNone/>
            </a:pPr>
            <a:r>
              <a:t/>
            </a:r>
            <a:endParaRPr sz="1400">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400">
                <a:solidFill>
                  <a:srgbClr val="262626"/>
                </a:solidFill>
                <a:latin typeface="Calibri"/>
                <a:ea typeface="Calibri"/>
                <a:cs typeface="Calibri"/>
                <a:sym typeface="Calibri"/>
              </a:rPr>
              <a:t>Así como </a:t>
            </a:r>
            <a:r>
              <a:rPr lang="es-PE">
                <a:solidFill>
                  <a:srgbClr val="262626"/>
                </a:solidFill>
                <a:latin typeface="Calibri"/>
                <a:ea typeface="Calibri"/>
                <a:cs typeface="Calibri"/>
                <a:sym typeface="Calibri"/>
              </a:rPr>
              <a:t>también</a:t>
            </a:r>
            <a:r>
              <a:rPr lang="es-PE" sz="1400">
                <a:solidFill>
                  <a:srgbClr val="262626"/>
                </a:solidFill>
                <a:latin typeface="Calibri"/>
                <a:ea typeface="Calibri"/>
                <a:cs typeface="Calibri"/>
                <a:sym typeface="Calibri"/>
              </a:rPr>
              <a:t> crear una estructura de navegación para mantener el orden </a:t>
            </a:r>
            <a:r>
              <a:rPr lang="es-PE">
                <a:solidFill>
                  <a:srgbClr val="262626"/>
                </a:solidFill>
                <a:latin typeface="Calibri"/>
                <a:ea typeface="Calibri"/>
                <a:cs typeface="Calibri"/>
                <a:sym typeface="Calibri"/>
              </a:rPr>
              <a:t>óptimo</a:t>
            </a:r>
            <a:r>
              <a:rPr lang="es-PE" sz="1400">
                <a:solidFill>
                  <a:srgbClr val="262626"/>
                </a:solidFill>
                <a:latin typeface="Calibri"/>
                <a:ea typeface="Calibri"/>
                <a:cs typeface="Calibri"/>
                <a:sym typeface="Calibri"/>
              </a:rPr>
              <a:t> en nuestro HTML.</a:t>
            </a:r>
            <a:endParaRPr/>
          </a:p>
          <a:p>
            <a:pPr indent="-196850" lvl="0" marL="297475" marR="0" rtl="0" algn="l">
              <a:spcBef>
                <a:spcPts val="0"/>
              </a:spcBef>
              <a:spcAft>
                <a:spcPts val="0"/>
              </a:spcAft>
              <a:buClr>
                <a:schemeClr val="dk1"/>
              </a:buClr>
              <a:buSzPts val="1400"/>
              <a:buFont typeface="Arial"/>
              <a:buNone/>
            </a:pPr>
            <a:r>
              <a:t/>
            </a:r>
            <a:endParaRPr sz="1400">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400">
                <a:solidFill>
                  <a:srgbClr val="262626"/>
                </a:solidFill>
                <a:latin typeface="Calibri"/>
                <a:ea typeface="Calibri"/>
                <a:cs typeface="Calibri"/>
                <a:sym typeface="Calibri"/>
              </a:rPr>
              <a:t>Por ello, durante esta sesión:</a:t>
            </a:r>
            <a:endParaRPr/>
          </a:p>
          <a:p>
            <a:pPr indent="-173037" lvl="2" marL="638175" marR="0" rtl="0" algn="l">
              <a:spcBef>
                <a:spcPts val="0"/>
              </a:spcBef>
              <a:spcAft>
                <a:spcPts val="0"/>
              </a:spcAft>
              <a:buClr>
                <a:schemeClr val="dk1"/>
              </a:buClr>
              <a:buSzPts val="1400"/>
              <a:buFont typeface="Arial"/>
              <a:buChar char="•"/>
            </a:pPr>
            <a:r>
              <a:rPr b="1" i="0" lang="es-PE" sz="1400" u="none" cap="none" strike="noStrike">
                <a:solidFill>
                  <a:srgbClr val="262626"/>
                </a:solidFill>
                <a:latin typeface="Calibri"/>
                <a:ea typeface="Calibri"/>
                <a:cs typeface="Calibri"/>
                <a:sym typeface="Calibri"/>
              </a:rPr>
              <a:t>Conocerás</a:t>
            </a:r>
            <a:r>
              <a:rPr b="0" i="0" lang="es-PE" sz="1400" u="none" cap="none" strike="noStrike">
                <a:solidFill>
                  <a:srgbClr val="262626"/>
                </a:solidFill>
                <a:latin typeface="Calibri"/>
                <a:ea typeface="Calibri"/>
                <a:cs typeface="Calibri"/>
                <a:sym typeface="Calibri"/>
              </a:rPr>
              <a:t> cómo aplicar estilos de animación a comportamientos HTML.</a:t>
            </a:r>
            <a:endParaRPr/>
          </a:p>
          <a:p>
            <a:pPr indent="-173037" lvl="2" marL="638175" marR="0" rtl="0" algn="l">
              <a:spcBef>
                <a:spcPts val="0"/>
              </a:spcBef>
              <a:spcAft>
                <a:spcPts val="0"/>
              </a:spcAft>
              <a:buClr>
                <a:schemeClr val="dk1"/>
              </a:buClr>
              <a:buSzPts val="1400"/>
              <a:buFont typeface="Arial"/>
              <a:buChar char="•"/>
            </a:pPr>
            <a:r>
              <a:rPr b="1" i="0" lang="es-PE" sz="1400" u="none" cap="none" strike="noStrike">
                <a:solidFill>
                  <a:srgbClr val="262626"/>
                </a:solidFill>
                <a:latin typeface="Calibri"/>
                <a:ea typeface="Calibri"/>
                <a:cs typeface="Calibri"/>
                <a:sym typeface="Calibri"/>
              </a:rPr>
              <a:t>Aplicarás</a:t>
            </a:r>
            <a:r>
              <a:rPr b="0" i="0" lang="es-PE" sz="1400" u="none" cap="none" strike="noStrike">
                <a:solidFill>
                  <a:srgbClr val="262626"/>
                </a:solidFill>
                <a:latin typeface="Calibri"/>
                <a:ea typeface="Calibri"/>
                <a:cs typeface="Calibri"/>
                <a:sym typeface="Calibri"/>
              </a:rPr>
              <a:t> y crearás una barra de navegación con hipervínculos.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0"/>
          <p:cNvSpPr/>
          <p:nvPr/>
        </p:nvSpPr>
        <p:spPr>
          <a:xfrm>
            <a:off x="2306230" y="2460991"/>
            <a:ext cx="4814760" cy="262889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218" name="Google Shape;218;p20"/>
          <p:cNvSpPr txBox="1"/>
          <p:nvPr/>
        </p:nvSpPr>
        <p:spPr>
          <a:xfrm>
            <a:off x="407875" y="771752"/>
            <a:ext cx="7400544" cy="147732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SEUDOCLASES PARA ENLACES</a:t>
            </a:r>
            <a:endParaRPr sz="1600">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600">
                <a:solidFill>
                  <a:srgbClr val="262626"/>
                </a:solidFill>
                <a:latin typeface="Calibri"/>
                <a:ea typeface="Calibri"/>
                <a:cs typeface="Calibri"/>
                <a:sym typeface="Calibri"/>
              </a:rPr>
              <a:t>Pueden utilizarse cuatro seudoclases para definir los estilos de los estados de un enlace:</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link :</a:t>
            </a:r>
            <a:r>
              <a:rPr b="0" i="0" lang="es-PE" sz="1600" u="none" cap="none" strike="noStrike">
                <a:solidFill>
                  <a:schemeClr val="dk1"/>
                </a:solidFill>
                <a:latin typeface="Calibri"/>
                <a:ea typeface="Calibri"/>
                <a:cs typeface="Calibri"/>
                <a:sym typeface="Calibri"/>
              </a:rPr>
              <a:t> representa un enlace no visitado.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visited :</a:t>
            </a:r>
            <a:r>
              <a:rPr b="0" i="0" lang="es-PE" sz="1600" u="none" cap="none" strike="noStrike">
                <a:solidFill>
                  <a:schemeClr val="dk1"/>
                </a:solidFill>
                <a:latin typeface="Calibri"/>
                <a:ea typeface="Calibri"/>
                <a:cs typeface="Calibri"/>
                <a:sym typeface="Calibri"/>
              </a:rPr>
              <a:t> representa un enlace visitado.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hover :</a:t>
            </a:r>
            <a:r>
              <a:rPr b="0" i="0" lang="es-PE" sz="1600" u="none" cap="none" strike="noStrike">
                <a:solidFill>
                  <a:schemeClr val="dk1"/>
                </a:solidFill>
                <a:latin typeface="Calibri"/>
                <a:ea typeface="Calibri"/>
                <a:cs typeface="Calibri"/>
                <a:sym typeface="Calibri"/>
              </a:rPr>
              <a:t> representa un enlace sobre el que se posa el puntero del mouse.</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focus : </a:t>
            </a:r>
            <a:r>
              <a:rPr b="0" i="0" lang="es-PE" sz="1600" u="none" cap="none" strike="noStrike">
                <a:solidFill>
                  <a:schemeClr val="dk1"/>
                </a:solidFill>
                <a:latin typeface="Calibri"/>
                <a:ea typeface="Calibri"/>
                <a:cs typeface="Calibri"/>
                <a:sym typeface="Calibri"/>
              </a:rPr>
              <a:t>representa un enlace sobre el que se ha posicionado el foco de la página.</a:t>
            </a:r>
            <a:endParaRPr/>
          </a:p>
        </p:txBody>
      </p:sp>
      <p:sp>
        <p:nvSpPr>
          <p:cNvPr id="219" name="Google Shape;219;p2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LA SEUDOCLASE HOVER</a:t>
            </a:r>
            <a:endParaRPr/>
          </a:p>
        </p:txBody>
      </p:sp>
      <p:sp>
        <p:nvSpPr>
          <p:cNvPr id="220" name="Google Shape;220;p20"/>
          <p:cNvSpPr txBox="1"/>
          <p:nvPr/>
        </p:nvSpPr>
        <p:spPr>
          <a:xfrm>
            <a:off x="2392550" y="2520859"/>
            <a:ext cx="4665400" cy="249299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a:link</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font-family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Verdana</a:t>
            </a:r>
            <a:r>
              <a:rPr b="0" lang="es-PE" sz="1200">
                <a:solidFill>
                  <a:srgbClr val="D4D4D4"/>
                </a:solidFill>
                <a:latin typeface="Consolas"/>
                <a:ea typeface="Consolas"/>
                <a:cs typeface="Consolas"/>
                <a:sym typeface="Consolas"/>
              </a:rPr>
              <a:t>, Geneva, </a:t>
            </a:r>
            <a:r>
              <a:rPr b="0" lang="es-PE" sz="1200">
                <a:solidFill>
                  <a:srgbClr val="CE9178"/>
                </a:solidFill>
                <a:latin typeface="Consolas"/>
                <a:ea typeface="Consolas"/>
                <a:cs typeface="Consolas"/>
                <a:sym typeface="Consolas"/>
              </a:rPr>
              <a:t>Tahoma</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sans-serif</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steelblue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a:visited</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olive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a:hover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gold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a:active</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grey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1"/>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227" name="Google Shape;227;p21"/>
          <p:cNvSpPr txBox="1"/>
          <p:nvPr/>
        </p:nvSpPr>
        <p:spPr>
          <a:xfrm>
            <a:off x="2535760" y="2561332"/>
            <a:ext cx="4072480" cy="1938992"/>
          </a:xfrm>
          <a:prstGeom prst="rect">
            <a:avLst/>
          </a:prstGeom>
          <a:noFill/>
          <a:ln>
            <a:noFill/>
          </a:ln>
        </p:spPr>
        <p:txBody>
          <a:bodyPr anchorCtr="0" anchor="t" bIns="0" lIns="0" spcFirstLastPara="1" rIns="0" wrap="square" tIns="0">
            <a:spAutoFit/>
          </a:bodyPr>
          <a:lstStyle/>
          <a:p>
            <a:pPr indent="-171450" lvl="0" marL="171450" marR="0" rtl="0" algn="l">
              <a:spcBef>
                <a:spcPts val="0"/>
              </a:spcBef>
              <a:spcAft>
                <a:spcPts val="0"/>
              </a:spcAft>
              <a:buClr>
                <a:srgbClr val="3F3F3F"/>
              </a:buClr>
              <a:buSzPts val="1600"/>
              <a:buFont typeface="Arial"/>
              <a:buChar char="•"/>
            </a:pPr>
            <a:r>
              <a:rPr lang="es-PE" sz="1600">
                <a:solidFill>
                  <a:srgbClr val="3F3F3F"/>
                </a:solidFill>
                <a:latin typeface="Calibri"/>
                <a:ea typeface="Calibri"/>
                <a:cs typeface="Calibri"/>
                <a:sym typeface="Calibri"/>
              </a:rPr>
              <a:t>Es recomendable dejar el puntero del mouse por defecto para los enlaces y también el subrayado.</a:t>
            </a:r>
            <a:endParaRPr/>
          </a:p>
          <a:p>
            <a:pPr indent="-69850" lvl="0" marL="171450" marR="0" rtl="0" algn="l">
              <a:spcBef>
                <a:spcPts val="0"/>
              </a:spcBef>
              <a:spcAft>
                <a:spcPts val="0"/>
              </a:spcAft>
              <a:buClr>
                <a:schemeClr val="dk1"/>
              </a:buClr>
              <a:buSzPts val="1600"/>
              <a:buFont typeface="Arial"/>
              <a:buNone/>
            </a:pPr>
            <a:r>
              <a:t/>
            </a:r>
            <a:endParaRPr sz="1600">
              <a:solidFill>
                <a:srgbClr val="3F3F3F"/>
              </a:solidFill>
              <a:latin typeface="Calibri"/>
              <a:ea typeface="Calibri"/>
              <a:cs typeface="Calibri"/>
              <a:sym typeface="Calibri"/>
            </a:endParaRPr>
          </a:p>
          <a:p>
            <a:pPr indent="-171450" lvl="0" marL="171450" marR="0" rtl="0" algn="l">
              <a:spcBef>
                <a:spcPts val="0"/>
              </a:spcBef>
              <a:spcAft>
                <a:spcPts val="0"/>
              </a:spcAft>
              <a:buClr>
                <a:srgbClr val="3F3F3F"/>
              </a:buClr>
              <a:buSzPts val="1600"/>
              <a:buFont typeface="Arial"/>
              <a:buChar char="•"/>
            </a:pPr>
            <a:r>
              <a:rPr lang="es-PE" sz="1600">
                <a:solidFill>
                  <a:srgbClr val="3F3F3F"/>
                </a:solidFill>
                <a:latin typeface="Calibri"/>
                <a:ea typeface="Calibri"/>
                <a:cs typeface="Calibri"/>
                <a:sym typeface="Calibri"/>
              </a:rPr>
              <a:t>Las seudoclases reseñadas pueden ser utilizadas con otros elementos HTML.</a:t>
            </a:r>
            <a:endParaRPr/>
          </a:p>
          <a:p>
            <a:pPr indent="0" lvl="0" marL="0" marR="0" rtl="0" algn="l">
              <a:spcBef>
                <a:spcPts val="1000"/>
              </a:spcBef>
              <a:spcAft>
                <a:spcPts val="0"/>
              </a:spcAft>
              <a:buNone/>
            </a:pPr>
            <a:r>
              <a:t/>
            </a:r>
            <a:endParaRPr sz="2000">
              <a:solidFill>
                <a:srgbClr val="3F3F3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2"/>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22"/>
          <p:cNvSpPr/>
          <p:nvPr/>
        </p:nvSpPr>
        <p:spPr>
          <a:xfrm>
            <a:off x="424252" y="3963007"/>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LISTAS CON VIÑETAS</a:t>
            </a:r>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3"/>
          <p:cNvSpPr txBox="1"/>
          <p:nvPr/>
        </p:nvSpPr>
        <p:spPr>
          <a:xfrm>
            <a:off x="407875" y="860269"/>
            <a:ext cx="8234419"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LISTAS EN HTML</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listas permiten mostrar un conjunto de elementos agrupados de una manera específica.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común utilizar listas en nuestro día a día. Por ejemplo: lista de compras, lista de útiles, lista de cursos, etc.</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listas en HTML son uno de los medios más conocidos y usados para presentar información.</a:t>
            </a:r>
            <a:endParaRPr/>
          </a:p>
        </p:txBody>
      </p:sp>
      <p:sp>
        <p:nvSpPr>
          <p:cNvPr id="241" name="Google Shape;241;p2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LISTAS CON VIÑETAS</a:t>
            </a:r>
            <a:endParaRPr/>
          </a:p>
        </p:txBody>
      </p:sp>
      <p:pic>
        <p:nvPicPr>
          <p:cNvPr descr="HTML Lists: Ordered and Unordered Lists Explained with Examples - Shiksha  Online" id="242" name="Google Shape;242;p23"/>
          <p:cNvPicPr preferRelativeResize="0"/>
          <p:nvPr/>
        </p:nvPicPr>
        <p:blipFill rotWithShape="1">
          <a:blip r:embed="rId3">
            <a:alphaModFix/>
          </a:blip>
          <a:srcRect b="8395" l="0" r="0" t="31269"/>
          <a:stretch/>
        </p:blipFill>
        <p:spPr>
          <a:xfrm>
            <a:off x="1856278" y="2946975"/>
            <a:ext cx="5337611" cy="16907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LISTAS CON VIÑETAS</a:t>
            </a:r>
            <a:endParaRPr/>
          </a:p>
        </p:txBody>
      </p:sp>
      <p:sp>
        <p:nvSpPr>
          <p:cNvPr id="248" name="Google Shape;248;p24"/>
          <p:cNvSpPr txBox="1"/>
          <p:nvPr/>
        </p:nvSpPr>
        <p:spPr>
          <a:xfrm>
            <a:off x="407875" y="855922"/>
            <a:ext cx="4625371"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600">
                <a:solidFill>
                  <a:srgbClr val="262626"/>
                </a:solidFill>
                <a:latin typeface="Calibri"/>
                <a:ea typeface="Calibri"/>
                <a:cs typeface="Calibri"/>
                <a:sym typeface="Calibri"/>
              </a:rPr>
              <a:t>LISTAS EN HTML</a:t>
            </a:r>
            <a:endParaRPr sz="1600">
              <a:solidFill>
                <a:srgbClr val="262626"/>
              </a:solidFill>
              <a:latin typeface="Calibri"/>
              <a:ea typeface="Calibri"/>
              <a:cs typeface="Calibri"/>
              <a:sym typeface="Calibri"/>
            </a:endParaRPr>
          </a:p>
          <a:p>
            <a:pPr indent="-285750" lvl="0" marL="28575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Existen tres tipos de listas en HTML: listas ordenadas, no ordenadas y de definición.</a:t>
            </a:r>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285750" lvl="0" marL="28575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listas ordenadas y no ordenadas se representan de una manera similar.</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Las listas de definición permiten representar un conjunto de elementos del tipo concepto-definición. Es decir, se presentan una serie de términos o conceptos seguidos de sus correspondientes definiciones.</a:t>
            </a:r>
            <a:endParaRPr/>
          </a:p>
        </p:txBody>
      </p:sp>
      <p:pic>
        <p:nvPicPr>
          <p:cNvPr descr="Newer Things to Know About Good Ol' HTML Lists | CSS-Tricks - CSS-Tricks" id="249" name="Google Shape;249;p24"/>
          <p:cNvPicPr preferRelativeResize="0"/>
          <p:nvPr/>
        </p:nvPicPr>
        <p:blipFill rotWithShape="1">
          <a:blip r:embed="rId3">
            <a:alphaModFix/>
          </a:blip>
          <a:srcRect b="0" l="26371" r="26460" t="0"/>
          <a:stretch/>
        </p:blipFill>
        <p:spPr>
          <a:xfrm>
            <a:off x="5327930" y="965481"/>
            <a:ext cx="3294906" cy="3492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p:nvPr/>
        </p:nvSpPr>
        <p:spPr>
          <a:xfrm>
            <a:off x="0" y="0"/>
            <a:ext cx="9144000" cy="5715000"/>
          </a:xfrm>
          <a:prstGeom prst="rect">
            <a:avLst/>
          </a:prstGeom>
          <a:solidFill>
            <a:srgbClr val="705A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25"/>
          <p:cNvSpPr txBox="1"/>
          <p:nvPr/>
        </p:nvSpPr>
        <p:spPr>
          <a:xfrm>
            <a:off x="3541779" y="1453801"/>
            <a:ext cx="379911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3000">
                <a:solidFill>
                  <a:srgbClr val="F1D156"/>
                </a:solidFill>
                <a:latin typeface="Calibri"/>
                <a:ea typeface="Calibri"/>
                <a:cs typeface="Calibri"/>
                <a:sym typeface="Calibri"/>
              </a:rPr>
              <a:t>Listas no ordenadas</a:t>
            </a:r>
            <a:endParaRPr/>
          </a:p>
        </p:txBody>
      </p:sp>
      <p:sp>
        <p:nvSpPr>
          <p:cNvPr id="257" name="Google Shape;257;p25"/>
          <p:cNvSpPr txBox="1"/>
          <p:nvPr/>
        </p:nvSpPr>
        <p:spPr>
          <a:xfrm>
            <a:off x="3541779" y="2135198"/>
            <a:ext cx="4345192" cy="1938992"/>
          </a:xfrm>
          <a:prstGeom prst="rect">
            <a:avLst/>
          </a:prstGeom>
          <a:noFill/>
          <a:ln>
            <a:noFill/>
          </a:ln>
        </p:spPr>
        <p:txBody>
          <a:bodyPr anchorCtr="0" anchor="t" bIns="45700" lIns="91425" spcFirstLastPara="1" rIns="91425" wrap="square" tIns="45700">
            <a:spAutoFit/>
          </a:bodyPr>
          <a:lstStyle/>
          <a:p>
            <a:pPr indent="-168275" lvl="0" marL="180000" marR="0" rtl="0" algn="l">
              <a:spcBef>
                <a:spcPts val="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Las listas no ordenadas son aquellas que presentan elementos sin ningún orden en particular.</a:t>
            </a:r>
            <a:endParaRPr/>
          </a:p>
          <a:p>
            <a:pPr indent="-41275" lvl="0" marL="180000" marR="0" rtl="0" algn="l">
              <a:spcBef>
                <a:spcPts val="0"/>
              </a:spcBef>
              <a:spcAft>
                <a:spcPts val="0"/>
              </a:spcAft>
              <a:buClr>
                <a:schemeClr val="dk1"/>
              </a:buClr>
              <a:buSzPts val="2000"/>
              <a:buFont typeface="Arial"/>
              <a:buNone/>
            </a:pPr>
            <a:r>
              <a:t/>
            </a:r>
            <a:endParaRPr sz="2000">
              <a:solidFill>
                <a:schemeClr val="lt1"/>
              </a:solidFill>
              <a:latin typeface="Calibri"/>
              <a:ea typeface="Calibri"/>
              <a:cs typeface="Calibri"/>
              <a:sym typeface="Calibri"/>
            </a:endParaRPr>
          </a:p>
          <a:p>
            <a:pPr indent="-168275" lvl="0" marL="180000" marR="0" rtl="0" algn="l">
              <a:spcBef>
                <a:spcPts val="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Una lista no ordenada queda definida con la etiqueta &lt;ul&gt; (unordered list).</a:t>
            </a:r>
            <a:endParaRPr/>
          </a:p>
        </p:txBody>
      </p:sp>
      <p:pic>
        <p:nvPicPr>
          <p:cNvPr id="258" name="Google Shape;258;p25"/>
          <p:cNvPicPr preferRelativeResize="0"/>
          <p:nvPr/>
        </p:nvPicPr>
        <p:blipFill rotWithShape="1">
          <a:blip r:embed="rId3">
            <a:alphaModFix/>
          </a:blip>
          <a:srcRect b="0" l="0" r="0" t="0"/>
          <a:stretch/>
        </p:blipFill>
        <p:spPr>
          <a:xfrm>
            <a:off x="1438355" y="2007799"/>
            <a:ext cx="2066391" cy="20663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p:nvPr/>
        </p:nvSpPr>
        <p:spPr>
          <a:xfrm>
            <a:off x="752665" y="1890792"/>
            <a:ext cx="4017937" cy="170868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265" name="Google Shape;265;p2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LISTAS CON VIÑETAS</a:t>
            </a:r>
            <a:endParaRPr/>
          </a:p>
        </p:txBody>
      </p:sp>
      <p:sp>
        <p:nvSpPr>
          <p:cNvPr id="266" name="Google Shape;266;p26"/>
          <p:cNvSpPr txBox="1"/>
          <p:nvPr/>
        </p:nvSpPr>
        <p:spPr>
          <a:xfrm>
            <a:off x="407875" y="899001"/>
            <a:ext cx="6212923"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LISTAS NO ORDENADAS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elementos que componen la lista se definen con la etiqueta </a:t>
            </a:r>
            <a:r>
              <a:rPr b="1" lang="es-PE" sz="1600">
                <a:solidFill>
                  <a:srgbClr val="262626"/>
                </a:solidFill>
                <a:latin typeface="Calibri"/>
                <a:ea typeface="Calibri"/>
                <a:cs typeface="Calibri"/>
                <a:sym typeface="Calibri"/>
              </a:rPr>
              <a:t>&lt;li&gt;</a:t>
            </a:r>
            <a:r>
              <a:rPr lang="es-PE" sz="1600">
                <a:solidFill>
                  <a:srgbClr val="262626"/>
                </a:solidFill>
                <a:latin typeface="Calibri"/>
                <a:ea typeface="Calibri"/>
                <a:cs typeface="Calibri"/>
                <a:sym typeface="Calibri"/>
              </a:rPr>
              <a:t>.</a:t>
            </a:r>
            <a:endParaRPr/>
          </a:p>
        </p:txBody>
      </p:sp>
      <p:sp>
        <p:nvSpPr>
          <p:cNvPr id="267" name="Google Shape;267;p26"/>
          <p:cNvSpPr txBox="1"/>
          <p:nvPr/>
        </p:nvSpPr>
        <p:spPr>
          <a:xfrm>
            <a:off x="818169" y="1945123"/>
            <a:ext cx="3896026" cy="1600438"/>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h2</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Lista de compras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h2</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ul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Manzanas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Peras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Zanahorias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Papas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ul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268" name="Google Shape;268;p26"/>
          <p:cNvSpPr txBox="1"/>
          <p:nvPr/>
        </p:nvSpPr>
        <p:spPr>
          <a:xfrm>
            <a:off x="407875" y="4045782"/>
            <a:ext cx="6482116"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elementos acompañados por la etiqueta </a:t>
            </a:r>
            <a:r>
              <a:rPr b="1" lang="es-PE" sz="1600">
                <a:solidFill>
                  <a:srgbClr val="262626"/>
                </a:solidFill>
                <a:latin typeface="Calibri"/>
                <a:ea typeface="Calibri"/>
                <a:cs typeface="Calibri"/>
                <a:sym typeface="Calibri"/>
              </a:rPr>
              <a:t>&lt;li&gt; </a:t>
            </a:r>
            <a:r>
              <a:rPr lang="es-PE" sz="1600">
                <a:solidFill>
                  <a:srgbClr val="262626"/>
                </a:solidFill>
                <a:latin typeface="Calibri"/>
                <a:ea typeface="Calibri"/>
                <a:cs typeface="Calibri"/>
                <a:sym typeface="Calibri"/>
              </a:rPr>
              <a:t>se mostrarán precedidos de una viñeta en el navegador.</a:t>
            </a:r>
            <a:endParaRPr/>
          </a:p>
        </p:txBody>
      </p:sp>
      <p:sp>
        <p:nvSpPr>
          <p:cNvPr id="269" name="Google Shape;269;p26"/>
          <p:cNvSpPr/>
          <p:nvPr/>
        </p:nvSpPr>
        <p:spPr>
          <a:xfrm>
            <a:off x="4990880" y="1753711"/>
            <a:ext cx="3439047" cy="1976318"/>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New Tab" id="270" name="Google Shape;270;p26"/>
          <p:cNvPicPr preferRelativeResize="0"/>
          <p:nvPr/>
        </p:nvPicPr>
        <p:blipFill rotWithShape="1">
          <a:blip r:embed="rId3">
            <a:alphaModFix/>
          </a:blip>
          <a:srcRect b="37557" l="0" r="0" t="0"/>
          <a:stretch/>
        </p:blipFill>
        <p:spPr>
          <a:xfrm>
            <a:off x="5045632" y="1800255"/>
            <a:ext cx="3272260" cy="1277038"/>
          </a:xfrm>
          <a:prstGeom prst="rect">
            <a:avLst/>
          </a:prstGeom>
          <a:noFill/>
          <a:ln>
            <a:noFill/>
          </a:ln>
        </p:spPr>
      </p:pic>
      <p:pic>
        <p:nvPicPr>
          <p:cNvPr id="271" name="Google Shape;271;p26"/>
          <p:cNvPicPr preferRelativeResize="0"/>
          <p:nvPr/>
        </p:nvPicPr>
        <p:blipFill rotWithShape="1">
          <a:blip r:embed="rId4">
            <a:alphaModFix/>
          </a:blip>
          <a:srcRect b="11535" l="2933" r="5828" t="4764"/>
          <a:stretch/>
        </p:blipFill>
        <p:spPr>
          <a:xfrm>
            <a:off x="5264044" y="2300476"/>
            <a:ext cx="2073244" cy="13408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7"/>
          <p:cNvSpPr/>
          <p:nvPr/>
        </p:nvSpPr>
        <p:spPr>
          <a:xfrm>
            <a:off x="424252" y="3963007"/>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LISTAS ORDENADAS</a:t>
            </a:r>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8"/>
          <p:cNvSpPr/>
          <p:nvPr/>
        </p:nvSpPr>
        <p:spPr>
          <a:xfrm>
            <a:off x="0" y="0"/>
            <a:ext cx="9144000" cy="5715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28"/>
          <p:cNvSpPr txBox="1"/>
          <p:nvPr/>
        </p:nvSpPr>
        <p:spPr>
          <a:xfrm>
            <a:off x="3541779" y="901540"/>
            <a:ext cx="3799115" cy="553998"/>
          </a:xfrm>
          <a:prstGeom prst="rect">
            <a:avLst/>
          </a:prstGeom>
          <a:solidFill>
            <a:srgbClr val="7030A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3000">
                <a:solidFill>
                  <a:srgbClr val="FFC000"/>
                </a:solidFill>
                <a:latin typeface="Calibri"/>
                <a:ea typeface="Calibri"/>
                <a:cs typeface="Calibri"/>
                <a:sym typeface="Calibri"/>
              </a:rPr>
              <a:t>Listas ordenadas</a:t>
            </a:r>
            <a:endParaRPr/>
          </a:p>
        </p:txBody>
      </p:sp>
      <p:sp>
        <p:nvSpPr>
          <p:cNvPr id="286" name="Google Shape;286;p28"/>
          <p:cNvSpPr txBox="1"/>
          <p:nvPr/>
        </p:nvSpPr>
        <p:spPr>
          <a:xfrm>
            <a:off x="3541779" y="1573287"/>
            <a:ext cx="4905104" cy="3170099"/>
          </a:xfrm>
          <a:prstGeom prst="rect">
            <a:avLst/>
          </a:prstGeom>
          <a:noFill/>
          <a:ln>
            <a:noFill/>
          </a:ln>
        </p:spPr>
        <p:txBody>
          <a:bodyPr anchorCtr="0" anchor="t" bIns="45700" lIns="91425" spcFirstLastPara="1" rIns="91425" wrap="square" tIns="45700">
            <a:spAutoFit/>
          </a:bodyPr>
          <a:lstStyle/>
          <a:p>
            <a:pPr indent="-342900" lvl="0" marL="354625" marR="0" rtl="0" algn="l">
              <a:spcBef>
                <a:spcPts val="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Las listas ordenadas son aquellas que presentan elementos siguiendo un orden específico.</a:t>
            </a:r>
            <a:endParaRPr/>
          </a:p>
          <a:p>
            <a:pPr indent="-215900" lvl="0" marL="354625" marR="0" rtl="0" algn="l">
              <a:spcBef>
                <a:spcPts val="0"/>
              </a:spcBef>
              <a:spcAft>
                <a:spcPts val="0"/>
              </a:spcAft>
              <a:buClr>
                <a:schemeClr val="dk1"/>
              </a:buClr>
              <a:buSzPts val="2000"/>
              <a:buFont typeface="Arial"/>
              <a:buNone/>
            </a:pPr>
            <a:r>
              <a:t/>
            </a:r>
            <a:endParaRPr sz="2000">
              <a:solidFill>
                <a:schemeClr val="lt1"/>
              </a:solidFill>
              <a:latin typeface="Calibri"/>
              <a:ea typeface="Calibri"/>
              <a:cs typeface="Calibri"/>
              <a:sym typeface="Calibri"/>
            </a:endParaRPr>
          </a:p>
          <a:p>
            <a:pPr indent="-342900" lvl="0" marL="354625" marR="0" rtl="0" algn="l">
              <a:spcBef>
                <a:spcPts val="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Una lista ordenada queda definida con la etiqueta </a:t>
            </a:r>
            <a:r>
              <a:rPr b="1" lang="es-PE" sz="2000">
                <a:solidFill>
                  <a:schemeClr val="lt1"/>
                </a:solidFill>
                <a:latin typeface="Calibri"/>
                <a:ea typeface="Calibri"/>
                <a:cs typeface="Calibri"/>
                <a:sym typeface="Calibri"/>
              </a:rPr>
              <a:t>&lt;ol&gt;</a:t>
            </a:r>
            <a:r>
              <a:rPr lang="es-PE" sz="2000">
                <a:solidFill>
                  <a:schemeClr val="lt1"/>
                </a:solidFill>
                <a:latin typeface="Calibri"/>
                <a:ea typeface="Calibri"/>
                <a:cs typeface="Calibri"/>
                <a:sym typeface="Calibri"/>
              </a:rPr>
              <a:t> (ordered list) de la misma forma que una lista no ordenada.</a:t>
            </a:r>
            <a:endParaRPr/>
          </a:p>
          <a:p>
            <a:pPr indent="-215900" lvl="0" marL="354625" marR="0" rtl="0" algn="l">
              <a:spcBef>
                <a:spcPts val="0"/>
              </a:spcBef>
              <a:spcAft>
                <a:spcPts val="0"/>
              </a:spcAft>
              <a:buClr>
                <a:schemeClr val="dk1"/>
              </a:buClr>
              <a:buSzPts val="2000"/>
              <a:buFont typeface="Arial"/>
              <a:buNone/>
            </a:pPr>
            <a:r>
              <a:t/>
            </a:r>
            <a:endParaRPr sz="2000">
              <a:solidFill>
                <a:schemeClr val="lt1"/>
              </a:solidFill>
              <a:latin typeface="Calibri"/>
              <a:ea typeface="Calibri"/>
              <a:cs typeface="Calibri"/>
              <a:sym typeface="Calibri"/>
            </a:endParaRPr>
          </a:p>
          <a:p>
            <a:pPr indent="-342900" lvl="0" marL="354625" marR="0" rtl="0" algn="l">
              <a:spcBef>
                <a:spcPts val="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Los elementos que componen la lista también se definen con la etiqueta </a:t>
            </a:r>
            <a:r>
              <a:rPr b="1" lang="es-PE" sz="2000">
                <a:solidFill>
                  <a:schemeClr val="lt1"/>
                </a:solidFill>
                <a:latin typeface="Calibri"/>
                <a:ea typeface="Calibri"/>
                <a:cs typeface="Calibri"/>
                <a:sym typeface="Calibri"/>
              </a:rPr>
              <a:t>&lt;li&gt;</a:t>
            </a:r>
            <a:r>
              <a:rPr lang="es-PE" sz="2000">
                <a:solidFill>
                  <a:schemeClr val="lt1"/>
                </a:solidFill>
                <a:latin typeface="Calibri"/>
                <a:ea typeface="Calibri"/>
                <a:cs typeface="Calibri"/>
                <a:sym typeface="Calibri"/>
              </a:rPr>
              <a:t>.</a:t>
            </a:r>
            <a:endParaRPr/>
          </a:p>
        </p:txBody>
      </p:sp>
      <p:pic>
        <p:nvPicPr>
          <p:cNvPr descr="List - Free business icons" id="287" name="Google Shape;287;p28"/>
          <p:cNvPicPr preferRelativeResize="0"/>
          <p:nvPr/>
        </p:nvPicPr>
        <p:blipFill rotWithShape="1">
          <a:blip r:embed="rId3">
            <a:alphaModFix/>
          </a:blip>
          <a:srcRect b="0" l="0" r="0" t="0"/>
          <a:stretch/>
        </p:blipFill>
        <p:spPr>
          <a:xfrm>
            <a:off x="1270882" y="1802881"/>
            <a:ext cx="2109238" cy="21092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p:nvPr/>
        </p:nvSpPr>
        <p:spPr>
          <a:xfrm>
            <a:off x="4990880" y="1795209"/>
            <a:ext cx="3439047" cy="2124582"/>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New Tab" id="294" name="Google Shape;294;p29"/>
          <p:cNvPicPr preferRelativeResize="0"/>
          <p:nvPr/>
        </p:nvPicPr>
        <p:blipFill rotWithShape="1">
          <a:blip r:embed="rId3">
            <a:alphaModFix/>
          </a:blip>
          <a:srcRect b="37557" l="0" r="0" t="0"/>
          <a:stretch/>
        </p:blipFill>
        <p:spPr>
          <a:xfrm>
            <a:off x="5072527" y="1859683"/>
            <a:ext cx="3272260" cy="1277038"/>
          </a:xfrm>
          <a:prstGeom prst="rect">
            <a:avLst/>
          </a:prstGeom>
          <a:noFill/>
          <a:ln>
            <a:noFill/>
          </a:ln>
        </p:spPr>
      </p:pic>
      <p:sp>
        <p:nvSpPr>
          <p:cNvPr id="295" name="Google Shape;295;p29"/>
          <p:cNvSpPr/>
          <p:nvPr/>
        </p:nvSpPr>
        <p:spPr>
          <a:xfrm>
            <a:off x="752665" y="1932290"/>
            <a:ext cx="4017937" cy="170868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296" name="Google Shape;296;p2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LISTAS ORDENADAS</a:t>
            </a:r>
            <a:endParaRPr/>
          </a:p>
        </p:txBody>
      </p:sp>
      <p:sp>
        <p:nvSpPr>
          <p:cNvPr id="297" name="Google Shape;297;p29"/>
          <p:cNvSpPr txBox="1"/>
          <p:nvPr/>
        </p:nvSpPr>
        <p:spPr>
          <a:xfrm>
            <a:off x="813620" y="1986415"/>
            <a:ext cx="3896026" cy="1600438"/>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h2</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Mundial Rusia 2018</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h2</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ol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Francia</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Croacia</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Bélgica</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Inglaterra</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ol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298" name="Google Shape;298;p29"/>
          <p:cNvSpPr txBox="1"/>
          <p:nvPr/>
        </p:nvSpPr>
        <p:spPr>
          <a:xfrm>
            <a:off x="407875" y="863040"/>
            <a:ext cx="6768834"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elementos acompañados por la etiqueta </a:t>
            </a:r>
            <a:r>
              <a:rPr b="1" lang="es-PE" sz="1600">
                <a:solidFill>
                  <a:srgbClr val="262626"/>
                </a:solidFill>
                <a:latin typeface="Calibri"/>
                <a:ea typeface="Calibri"/>
                <a:cs typeface="Calibri"/>
                <a:sym typeface="Calibri"/>
              </a:rPr>
              <a:t>&lt;li&gt; </a:t>
            </a:r>
            <a:r>
              <a:rPr lang="es-PE" sz="1600">
                <a:solidFill>
                  <a:srgbClr val="262626"/>
                </a:solidFill>
                <a:latin typeface="Calibri"/>
                <a:ea typeface="Calibri"/>
                <a:cs typeface="Calibri"/>
                <a:sym typeface="Calibri"/>
              </a:rPr>
              <a:t>se mostrarán precedidos de un número en el navegador.</a:t>
            </a:r>
            <a:endParaRPr/>
          </a:p>
        </p:txBody>
      </p:sp>
      <p:pic>
        <p:nvPicPr>
          <p:cNvPr id="299" name="Google Shape;299;p29"/>
          <p:cNvPicPr preferRelativeResize="0"/>
          <p:nvPr/>
        </p:nvPicPr>
        <p:blipFill rotWithShape="1">
          <a:blip r:embed="rId4">
            <a:alphaModFix/>
          </a:blip>
          <a:srcRect b="0" l="0" r="0" t="0"/>
          <a:stretch/>
        </p:blipFill>
        <p:spPr>
          <a:xfrm>
            <a:off x="5322318" y="2317791"/>
            <a:ext cx="2718888" cy="160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3"/>
          <p:cNvSpPr/>
          <p:nvPr/>
        </p:nvSpPr>
        <p:spPr>
          <a:xfrm>
            <a:off x="424252" y="3963007"/>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REGLAS CSS A </a:t>
            </a:r>
            <a:r>
              <a:rPr b="1" lang="es-PE" sz="2800">
                <a:solidFill>
                  <a:schemeClr val="lt1"/>
                </a:solidFill>
                <a:latin typeface="Arial"/>
                <a:ea typeface="Arial"/>
                <a:cs typeface="Arial"/>
                <a:sym typeface="Arial"/>
              </a:rPr>
              <a:t>HIPERVÍNCULOS</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30"/>
          <p:cNvSpPr/>
          <p:nvPr/>
        </p:nvSpPr>
        <p:spPr>
          <a:xfrm>
            <a:off x="424252" y="3963007"/>
            <a:ext cx="7966170" cy="125348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CONSTRUCCIÓN </a:t>
            </a:r>
            <a:r>
              <a:rPr b="1" lang="es-PE" sz="2800">
                <a:solidFill>
                  <a:schemeClr val="lt1"/>
                </a:solidFill>
                <a:latin typeface="Arial"/>
                <a:ea typeface="Arial"/>
                <a:cs typeface="Arial"/>
                <a:sym typeface="Arial"/>
              </a:rPr>
              <a:t>DE BARRAS DE MENÚS</a:t>
            </a:r>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nvSpPr>
        <p:spPr>
          <a:xfrm>
            <a:off x="371842" y="794266"/>
            <a:ext cx="8147469"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BARRAS DE MENÚS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Facilitar la navegación de los usuarios es imprescindible en todo sitio web.</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menú de navegación es un conjunto de elementos que permiten que el usuario acceda a la sección del sitio web que desea visitar.</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Generalmente, estos menús de navegación se presentan es forma de barras de menús.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barras de menús son listas de enlaces a las diferentes páginas o secciones de un sitio web.</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Pueden ser horizontales o verticales.</a:t>
            </a:r>
            <a:endParaRPr/>
          </a:p>
        </p:txBody>
      </p:sp>
      <p:sp>
        <p:nvSpPr>
          <p:cNvPr id="313" name="Google Shape;313;p3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CONSTRUCCIÓN DE BARRAS DE MENÚS</a:t>
            </a:r>
            <a:endParaRPr sz="1700">
              <a:solidFill>
                <a:srgbClr val="438AD7"/>
              </a:solidFill>
              <a:latin typeface="Calibri"/>
              <a:ea typeface="Calibri"/>
              <a:cs typeface="Calibri"/>
              <a:sym typeface="Calibri"/>
            </a:endParaRPr>
          </a:p>
        </p:txBody>
      </p:sp>
      <p:pic>
        <p:nvPicPr>
          <p:cNvPr descr="Software project with javascript Stock Photos, Royalty Free Software  project with javascript Images | Depositphotos" id="314" name="Google Shape;314;p31"/>
          <p:cNvPicPr preferRelativeResize="0"/>
          <p:nvPr/>
        </p:nvPicPr>
        <p:blipFill rotWithShape="1">
          <a:blip r:embed="rId3">
            <a:alphaModFix/>
          </a:blip>
          <a:srcRect b="16733" l="0" r="0" t="25190"/>
          <a:stretch/>
        </p:blipFill>
        <p:spPr>
          <a:xfrm>
            <a:off x="2119265" y="2857500"/>
            <a:ext cx="4905469" cy="189931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p:nvPr/>
        </p:nvSpPr>
        <p:spPr>
          <a:xfrm>
            <a:off x="1638849" y="1645920"/>
            <a:ext cx="5928320" cy="371856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321" name="Google Shape;321;p32"/>
          <p:cNvSpPr txBox="1"/>
          <p:nvPr/>
        </p:nvSpPr>
        <p:spPr>
          <a:xfrm>
            <a:off x="407875" y="791014"/>
            <a:ext cx="7738144"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CÓDIGO HTML PARA UNA BARRA DE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de las formas más comunes de definir una barra de menú es con una lista no ordenada.</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Consideremos el siguiente código HTML.</a:t>
            </a:r>
            <a:endParaRPr/>
          </a:p>
        </p:txBody>
      </p:sp>
      <p:sp>
        <p:nvSpPr>
          <p:cNvPr id="322" name="Google Shape;322;p3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CONSTRUCCIÓN DE BARRAS DE MENÚS</a:t>
            </a:r>
            <a:endParaRPr sz="1700">
              <a:solidFill>
                <a:srgbClr val="438AD7"/>
              </a:solidFill>
              <a:latin typeface="Calibri"/>
              <a:ea typeface="Calibri"/>
              <a:cs typeface="Calibri"/>
              <a:sym typeface="Calibri"/>
            </a:endParaRPr>
          </a:p>
        </p:txBody>
      </p:sp>
      <p:sp>
        <p:nvSpPr>
          <p:cNvPr id="323" name="Google Shape;323;p32"/>
          <p:cNvSpPr txBox="1"/>
          <p:nvPr/>
        </p:nvSpPr>
        <p:spPr>
          <a:xfrm>
            <a:off x="1690841" y="1708826"/>
            <a:ext cx="5823275" cy="360098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DOCTYPE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html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html</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lang</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"es"</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head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meta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charset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"UTF-8"</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title</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Menú</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title</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link</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rel</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"stylesheet"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"text/css"</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"estilo.css"</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head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body</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"contenedor"</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        &lt;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"cabecera"</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h1</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Star Wars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h1</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"menu"</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ul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Precuelas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Originales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Secuelas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ul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        &lt;/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p:nvPr/>
        </p:nvSpPr>
        <p:spPr>
          <a:xfrm>
            <a:off x="1638849" y="3587561"/>
            <a:ext cx="5928320" cy="1661484"/>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330" name="Google Shape;330;p33"/>
          <p:cNvSpPr/>
          <p:nvPr/>
        </p:nvSpPr>
        <p:spPr>
          <a:xfrm>
            <a:off x="1739467" y="1338641"/>
            <a:ext cx="5928320" cy="187099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331" name="Google Shape;331;p3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CONSTRUCCIÓN DE BARRAS DE MENÚS</a:t>
            </a:r>
            <a:endParaRPr sz="1700">
              <a:solidFill>
                <a:srgbClr val="438AD7"/>
              </a:solidFill>
              <a:latin typeface="Calibri"/>
              <a:ea typeface="Calibri"/>
              <a:cs typeface="Calibri"/>
              <a:sym typeface="Calibri"/>
            </a:endParaRPr>
          </a:p>
        </p:txBody>
      </p:sp>
      <p:sp>
        <p:nvSpPr>
          <p:cNvPr id="332" name="Google Shape;332;p33"/>
          <p:cNvSpPr txBox="1"/>
          <p:nvPr/>
        </p:nvSpPr>
        <p:spPr>
          <a:xfrm>
            <a:off x="407875" y="772030"/>
            <a:ext cx="6734117"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CÓDIGO HTML PARA UNA BARRA DE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la misma página definimos tres elementos </a:t>
            </a:r>
            <a:r>
              <a:rPr b="1" lang="es-PE" sz="1600">
                <a:solidFill>
                  <a:srgbClr val="262626"/>
                </a:solidFill>
                <a:latin typeface="Calibri"/>
                <a:ea typeface="Calibri"/>
                <a:cs typeface="Calibri"/>
                <a:sym typeface="Calibri"/>
              </a:rPr>
              <a:t>div</a:t>
            </a:r>
            <a:r>
              <a:rPr lang="es-PE" sz="1600">
                <a:solidFill>
                  <a:srgbClr val="262626"/>
                </a:solidFill>
                <a:latin typeface="Calibri"/>
                <a:ea typeface="Calibri"/>
                <a:cs typeface="Calibri"/>
                <a:sym typeface="Calibri"/>
              </a:rPr>
              <a:t> a manera de contenido.</a:t>
            </a:r>
            <a:endParaRPr/>
          </a:p>
        </p:txBody>
      </p:sp>
      <p:sp>
        <p:nvSpPr>
          <p:cNvPr id="333" name="Google Shape;333;p33"/>
          <p:cNvSpPr txBox="1"/>
          <p:nvPr/>
        </p:nvSpPr>
        <p:spPr>
          <a:xfrm>
            <a:off x="1789093" y="1396820"/>
            <a:ext cx="5823275" cy="175432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    &lt;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"contenido"</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"precuelas"</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Precuelas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1: La Amenaza Fantasma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2: El Ataque de los Clones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3: La Venganza de los Sith</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
        <p:nvSpPr>
          <p:cNvPr id="334" name="Google Shape;334;p33"/>
          <p:cNvSpPr txBox="1"/>
          <p:nvPr/>
        </p:nvSpPr>
        <p:spPr>
          <a:xfrm>
            <a:off x="1689658" y="3631452"/>
            <a:ext cx="5823275" cy="156966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"originales"</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Originales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4: Una Nueva Esperanza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5: El Imperio Contraataca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6: El Retorno del Jedi</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
        <p:nvSpPr>
          <p:cNvPr id="335" name="Google Shape;335;p33"/>
          <p:cNvSpPr txBox="1"/>
          <p:nvPr/>
        </p:nvSpPr>
        <p:spPr>
          <a:xfrm>
            <a:off x="407875" y="3261625"/>
            <a:ext cx="5823276"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 cada elemento </a:t>
            </a:r>
            <a:r>
              <a:rPr b="1" lang="es-PE" sz="1600">
                <a:solidFill>
                  <a:srgbClr val="262626"/>
                </a:solidFill>
                <a:latin typeface="Calibri"/>
                <a:ea typeface="Calibri"/>
                <a:cs typeface="Calibri"/>
                <a:sym typeface="Calibri"/>
              </a:rPr>
              <a:t>div</a:t>
            </a:r>
            <a:r>
              <a:rPr lang="es-PE" sz="1600">
                <a:solidFill>
                  <a:srgbClr val="262626"/>
                </a:solidFill>
                <a:latin typeface="Calibri"/>
                <a:ea typeface="Calibri"/>
                <a:cs typeface="Calibri"/>
                <a:sym typeface="Calibri"/>
              </a:rPr>
              <a:t> se le asigna un valor en su atributo </a:t>
            </a:r>
            <a:r>
              <a:rPr b="1" lang="es-PE" sz="1600">
                <a:solidFill>
                  <a:srgbClr val="262626"/>
                </a:solidFill>
                <a:latin typeface="Calibri"/>
                <a:ea typeface="Calibri"/>
                <a:cs typeface="Calibri"/>
                <a:sym typeface="Calibri"/>
              </a:rPr>
              <a:t>id</a:t>
            </a:r>
            <a:r>
              <a:rPr lang="es-PE" sz="1600">
                <a:solidFill>
                  <a:srgbClr val="262626"/>
                </a:solidFill>
                <a:latin typeface="Calibri"/>
                <a:ea typeface="Calibri"/>
                <a:cs typeface="Calibri"/>
                <a:sym typeface="Calibri"/>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p:nvPr/>
        </p:nvSpPr>
        <p:spPr>
          <a:xfrm>
            <a:off x="1754499" y="1466836"/>
            <a:ext cx="5928320" cy="262107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342" name="Google Shape;342;p3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CONSTRUCCIÓN DE BARRAS DE MENÚS</a:t>
            </a:r>
            <a:endParaRPr sz="1700">
              <a:solidFill>
                <a:srgbClr val="438AD7"/>
              </a:solidFill>
              <a:latin typeface="Calibri"/>
              <a:ea typeface="Calibri"/>
              <a:cs typeface="Calibri"/>
              <a:sym typeface="Calibri"/>
            </a:endParaRPr>
          </a:p>
        </p:txBody>
      </p:sp>
      <p:sp>
        <p:nvSpPr>
          <p:cNvPr id="343" name="Google Shape;343;p34"/>
          <p:cNvSpPr txBox="1"/>
          <p:nvPr/>
        </p:nvSpPr>
        <p:spPr>
          <a:xfrm>
            <a:off x="407875" y="858295"/>
            <a:ext cx="4951399"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CÓDIGO HTML PARA UNA BARRA DE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define un tercer elemento </a:t>
            </a:r>
            <a:r>
              <a:rPr b="1" lang="es-PE" sz="1600">
                <a:solidFill>
                  <a:srgbClr val="262626"/>
                </a:solidFill>
                <a:latin typeface="Calibri"/>
                <a:ea typeface="Calibri"/>
                <a:cs typeface="Calibri"/>
                <a:sym typeface="Calibri"/>
              </a:rPr>
              <a:t>div</a:t>
            </a:r>
            <a:r>
              <a:rPr lang="es-PE" sz="1600">
                <a:solidFill>
                  <a:srgbClr val="262626"/>
                </a:solidFill>
                <a:latin typeface="Calibri"/>
                <a:ea typeface="Calibri"/>
                <a:cs typeface="Calibri"/>
                <a:sym typeface="Calibri"/>
              </a:rPr>
              <a:t>.</a:t>
            </a:r>
            <a:endParaRPr/>
          </a:p>
        </p:txBody>
      </p:sp>
      <p:sp>
        <p:nvSpPr>
          <p:cNvPr id="344" name="Google Shape;344;p34"/>
          <p:cNvSpPr txBox="1"/>
          <p:nvPr/>
        </p:nvSpPr>
        <p:spPr>
          <a:xfrm>
            <a:off x="1807022" y="1529613"/>
            <a:ext cx="5823275" cy="249299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"secuelas"</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Secuelas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h2</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7: El Despertar de la Fuerza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8: Los Últimos Jedi</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9: El Ascenso de Skywalker</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    &lt;/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body</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html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t/>
            </a:r>
            <a:endParaRPr b="0" sz="1200">
              <a:solidFill>
                <a:srgbClr val="D4D4D4"/>
              </a:solidFill>
              <a:latin typeface="Consolas"/>
              <a:ea typeface="Consolas"/>
              <a:cs typeface="Consolas"/>
              <a:sym typeface="Consolas"/>
            </a:endParaRPr>
          </a:p>
        </p:txBody>
      </p:sp>
      <p:sp>
        <p:nvSpPr>
          <p:cNvPr id="345" name="Google Shape;345;p34"/>
          <p:cNvSpPr txBox="1"/>
          <p:nvPr/>
        </p:nvSpPr>
        <p:spPr>
          <a:xfrm>
            <a:off x="407875" y="4309030"/>
            <a:ext cx="7758972"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importante recordar cerrar las etiquetas </a:t>
            </a:r>
            <a:r>
              <a:rPr b="1" lang="es-PE" sz="1600">
                <a:solidFill>
                  <a:srgbClr val="262626"/>
                </a:solidFill>
                <a:latin typeface="Calibri"/>
                <a:ea typeface="Calibri"/>
                <a:cs typeface="Calibri"/>
                <a:sym typeface="Calibri"/>
              </a:rPr>
              <a:t>body</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html</a:t>
            </a:r>
            <a:r>
              <a:rPr lang="es-PE" sz="1600">
                <a:solidFill>
                  <a:srgbClr val="262626"/>
                </a:solidFill>
                <a:latin typeface="Calibri"/>
                <a:ea typeface="Calibri"/>
                <a:cs typeface="Calibri"/>
                <a:sym typeface="Calibri"/>
              </a:rPr>
              <a:t>.</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mostrado veremos una página con un título y tres secciones, cada una identificada por un subtítulo y una lista.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p:nvPr/>
        </p:nvSpPr>
        <p:spPr>
          <a:xfrm>
            <a:off x="4923441" y="668444"/>
            <a:ext cx="3439047" cy="4725726"/>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New Tab" id="352" name="Google Shape;352;p35"/>
          <p:cNvPicPr preferRelativeResize="0"/>
          <p:nvPr/>
        </p:nvPicPr>
        <p:blipFill rotWithShape="1">
          <a:blip r:embed="rId3">
            <a:alphaModFix/>
          </a:blip>
          <a:srcRect b="37557" l="0" r="0" t="0"/>
          <a:stretch/>
        </p:blipFill>
        <p:spPr>
          <a:xfrm>
            <a:off x="5005088" y="732918"/>
            <a:ext cx="3272260" cy="1277038"/>
          </a:xfrm>
          <a:prstGeom prst="rect">
            <a:avLst/>
          </a:prstGeom>
          <a:noFill/>
          <a:ln>
            <a:noFill/>
          </a:ln>
        </p:spPr>
      </p:pic>
      <p:sp>
        <p:nvSpPr>
          <p:cNvPr id="353" name="Google Shape;353;p35"/>
          <p:cNvSpPr txBox="1"/>
          <p:nvPr/>
        </p:nvSpPr>
        <p:spPr>
          <a:xfrm>
            <a:off x="407875" y="922139"/>
            <a:ext cx="3812686"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CÓDIGO HTML PARA UNA BARRA DE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a:t>
            </a:r>
            <a:endParaRPr/>
          </a:p>
        </p:txBody>
      </p:sp>
      <p:sp>
        <p:nvSpPr>
          <p:cNvPr id="354" name="Google Shape;354;p3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CONSTRUCCIÓN DE BARRAS DE MENÚS</a:t>
            </a:r>
            <a:endParaRPr sz="1700">
              <a:solidFill>
                <a:srgbClr val="438AD7"/>
              </a:solidFill>
              <a:latin typeface="Calibri"/>
              <a:ea typeface="Calibri"/>
              <a:cs typeface="Calibri"/>
              <a:sym typeface="Calibri"/>
            </a:endParaRPr>
          </a:p>
        </p:txBody>
      </p:sp>
      <p:pic>
        <p:nvPicPr>
          <p:cNvPr id="355" name="Google Shape;355;p35"/>
          <p:cNvPicPr preferRelativeResize="0"/>
          <p:nvPr/>
        </p:nvPicPr>
        <p:blipFill rotWithShape="1">
          <a:blip r:embed="rId4">
            <a:alphaModFix/>
          </a:blip>
          <a:srcRect b="0" l="0" r="0" t="0"/>
          <a:stretch/>
        </p:blipFill>
        <p:spPr>
          <a:xfrm>
            <a:off x="5216227" y="1204071"/>
            <a:ext cx="2989403" cy="412441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6"/>
          <p:cNvSpPr/>
          <p:nvPr/>
        </p:nvSpPr>
        <p:spPr>
          <a:xfrm>
            <a:off x="1629353" y="1287542"/>
            <a:ext cx="5928320" cy="204304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362" name="Google Shape;362;p3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CONSTRUCCIÓN DE BARRAS DE MENÚS</a:t>
            </a:r>
            <a:endParaRPr sz="1700">
              <a:solidFill>
                <a:srgbClr val="438AD7"/>
              </a:solidFill>
              <a:latin typeface="Calibri"/>
              <a:ea typeface="Calibri"/>
              <a:cs typeface="Calibri"/>
              <a:sym typeface="Calibri"/>
            </a:endParaRPr>
          </a:p>
        </p:txBody>
      </p:sp>
      <p:sp>
        <p:nvSpPr>
          <p:cNvPr id="363" name="Google Shape;363;p36"/>
          <p:cNvSpPr txBox="1"/>
          <p:nvPr/>
        </p:nvSpPr>
        <p:spPr>
          <a:xfrm>
            <a:off x="1681876" y="1346769"/>
            <a:ext cx="5823275" cy="1938992"/>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body</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margin</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padding</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font-family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sans-serif</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#contenedor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width</a:t>
            </a:r>
            <a:r>
              <a:rPr b="0" lang="es-PE" sz="1200">
                <a:solidFill>
                  <a:srgbClr val="D4D4D4"/>
                </a:solidFill>
                <a:latin typeface="Consolas"/>
                <a:ea typeface="Consolas"/>
                <a:cs typeface="Consolas"/>
                <a:sym typeface="Consolas"/>
              </a:rPr>
              <a:t>: </a:t>
            </a:r>
            <a:r>
              <a:rPr lang="es-PE" sz="1200">
                <a:solidFill>
                  <a:srgbClr val="B5CEA8"/>
                </a:solidFill>
                <a:latin typeface="Consolas"/>
                <a:ea typeface="Consolas"/>
                <a:cs typeface="Consolas"/>
                <a:sym typeface="Consolas"/>
              </a:rPr>
              <a:t>9</a:t>
            </a:r>
            <a:r>
              <a:rPr b="0" lang="es-PE" sz="1200">
                <a:solidFill>
                  <a:srgbClr val="B5CEA8"/>
                </a:solidFill>
                <a:latin typeface="Consolas"/>
                <a:ea typeface="Consolas"/>
                <a:cs typeface="Consolas"/>
                <a:sym typeface="Consolas"/>
              </a:rPr>
              <a:t>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margin</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border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solid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gray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364" name="Google Shape;364;p36"/>
          <p:cNvSpPr txBox="1"/>
          <p:nvPr/>
        </p:nvSpPr>
        <p:spPr>
          <a:xfrm>
            <a:off x="407875" y="709515"/>
            <a:ext cx="5823275"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CÓDIGO CSS PARA UNA BARRA DE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archivo </a:t>
            </a:r>
            <a:r>
              <a:rPr b="1" lang="es-PE" sz="1600">
                <a:solidFill>
                  <a:srgbClr val="262626"/>
                </a:solidFill>
                <a:latin typeface="Calibri"/>
                <a:ea typeface="Calibri"/>
                <a:cs typeface="Calibri"/>
                <a:sym typeface="Calibri"/>
              </a:rPr>
              <a:t>estilo.css </a:t>
            </a:r>
            <a:r>
              <a:rPr lang="es-PE" sz="1600">
                <a:solidFill>
                  <a:srgbClr val="262626"/>
                </a:solidFill>
                <a:latin typeface="Calibri"/>
                <a:ea typeface="Calibri"/>
                <a:cs typeface="Calibri"/>
                <a:sym typeface="Calibri"/>
              </a:rPr>
              <a:t>se definen unos estilos generales.</a:t>
            </a:r>
            <a:endParaRPr/>
          </a:p>
        </p:txBody>
      </p:sp>
      <p:sp>
        <p:nvSpPr>
          <p:cNvPr id="365" name="Google Shape;365;p36"/>
          <p:cNvSpPr txBox="1"/>
          <p:nvPr/>
        </p:nvSpPr>
        <p:spPr>
          <a:xfrm>
            <a:off x="407875" y="3875388"/>
            <a:ext cx="4316381"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Obtenemos una vista similar a la siguiente:</a:t>
            </a:r>
            <a:endParaRPr/>
          </a:p>
        </p:txBody>
      </p:sp>
      <p:sp>
        <p:nvSpPr>
          <p:cNvPr id="366" name="Google Shape;366;p36"/>
          <p:cNvSpPr/>
          <p:nvPr/>
        </p:nvSpPr>
        <p:spPr>
          <a:xfrm>
            <a:off x="4643314" y="3469959"/>
            <a:ext cx="3439047" cy="1791285"/>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New Tab" id="367" name="Google Shape;367;p36"/>
          <p:cNvPicPr preferRelativeResize="0"/>
          <p:nvPr/>
        </p:nvPicPr>
        <p:blipFill rotWithShape="1">
          <a:blip r:embed="rId3">
            <a:alphaModFix/>
          </a:blip>
          <a:srcRect b="37557" l="0" r="0" t="0"/>
          <a:stretch/>
        </p:blipFill>
        <p:spPr>
          <a:xfrm>
            <a:off x="4724256" y="3518519"/>
            <a:ext cx="3272260" cy="1277038"/>
          </a:xfrm>
          <a:prstGeom prst="rect">
            <a:avLst/>
          </a:prstGeom>
          <a:noFill/>
          <a:ln>
            <a:noFill/>
          </a:ln>
        </p:spPr>
      </p:pic>
      <p:pic>
        <p:nvPicPr>
          <p:cNvPr id="368" name="Google Shape;368;p36"/>
          <p:cNvPicPr preferRelativeResize="0"/>
          <p:nvPr/>
        </p:nvPicPr>
        <p:blipFill rotWithShape="1">
          <a:blip r:embed="rId4">
            <a:alphaModFix/>
          </a:blip>
          <a:srcRect b="57583" l="896" r="53065" t="5003"/>
          <a:stretch/>
        </p:blipFill>
        <p:spPr>
          <a:xfrm>
            <a:off x="4805903" y="3943056"/>
            <a:ext cx="1925445" cy="1281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CONSTRUCCIÓN DE BARRAS DE MENÚS</a:t>
            </a:r>
            <a:endParaRPr sz="1700">
              <a:solidFill>
                <a:srgbClr val="438AD7"/>
              </a:solidFill>
              <a:latin typeface="Calibri"/>
              <a:ea typeface="Calibri"/>
              <a:cs typeface="Calibri"/>
              <a:sym typeface="Calibri"/>
            </a:endParaRPr>
          </a:p>
        </p:txBody>
      </p:sp>
      <p:sp>
        <p:nvSpPr>
          <p:cNvPr id="375" name="Google Shape;375;p37"/>
          <p:cNvSpPr txBox="1"/>
          <p:nvPr/>
        </p:nvSpPr>
        <p:spPr>
          <a:xfrm>
            <a:off x="310277" y="764614"/>
            <a:ext cx="5316022"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CÓDIGO CSS PARA UNA BARRA DE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Definimos un estilo de manera que el título de la página se vea hacia la izquierda y el menú hacia la derecha utilizando flex.</a:t>
            </a:r>
            <a:endParaRPr/>
          </a:p>
        </p:txBody>
      </p:sp>
      <p:sp>
        <p:nvSpPr>
          <p:cNvPr id="376" name="Google Shape;376;p37"/>
          <p:cNvSpPr/>
          <p:nvPr/>
        </p:nvSpPr>
        <p:spPr>
          <a:xfrm>
            <a:off x="1684047" y="1646130"/>
            <a:ext cx="5962801" cy="339510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377" name="Google Shape;377;p37"/>
          <p:cNvSpPr txBox="1"/>
          <p:nvPr/>
        </p:nvSpPr>
        <p:spPr>
          <a:xfrm>
            <a:off x="1741045" y="1742947"/>
            <a:ext cx="5823275" cy="323165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#cabecera</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flex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flex-direction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row</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flex-wrap</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wrap</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align-items</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center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height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border-bottom</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solid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gray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#cabecera</a:t>
            </a:r>
            <a:r>
              <a:rPr b="0" lang="es-PE" sz="1200">
                <a:solidFill>
                  <a:srgbClr val="D4D4D4"/>
                </a:solidFill>
                <a:latin typeface="Consolas"/>
                <a:ea typeface="Consolas"/>
                <a:cs typeface="Consolas"/>
                <a:sym typeface="Consolas"/>
              </a:rPr>
              <a:t> </a:t>
            </a:r>
            <a:r>
              <a:rPr b="0" lang="es-PE" sz="1200">
                <a:solidFill>
                  <a:srgbClr val="D7BA7D"/>
                </a:solidFill>
                <a:latin typeface="Consolas"/>
                <a:ea typeface="Consolas"/>
                <a:cs typeface="Consolas"/>
                <a:sym typeface="Consolas"/>
              </a:rPr>
              <a:t>h1</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flex-basis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flex-grow</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padding</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margin-right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font-family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Helvetica</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font-style</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italic</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text-transform</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uppercase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8"/>
          <p:cNvSpPr/>
          <p:nvPr/>
        </p:nvSpPr>
        <p:spPr>
          <a:xfrm>
            <a:off x="1719329" y="1391416"/>
            <a:ext cx="5962801" cy="302580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384" name="Google Shape;384;p3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CONSTRUCCIÓN DE BARRAS DE MENÚS</a:t>
            </a:r>
            <a:endParaRPr sz="1700">
              <a:solidFill>
                <a:srgbClr val="438AD7"/>
              </a:solidFill>
              <a:latin typeface="Calibri"/>
              <a:ea typeface="Calibri"/>
              <a:cs typeface="Calibri"/>
              <a:sym typeface="Calibri"/>
            </a:endParaRPr>
          </a:p>
        </p:txBody>
      </p:sp>
      <p:sp>
        <p:nvSpPr>
          <p:cNvPr id="385" name="Google Shape;385;p38"/>
          <p:cNvSpPr txBox="1"/>
          <p:nvPr/>
        </p:nvSpPr>
        <p:spPr>
          <a:xfrm>
            <a:off x="407875" y="759231"/>
            <a:ext cx="5823275"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CÓDIGO CSS PARA UNA BARRA DE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la barra del menú también definimos estilos con flex.</a:t>
            </a:r>
            <a:endParaRPr/>
          </a:p>
        </p:txBody>
      </p:sp>
      <p:sp>
        <p:nvSpPr>
          <p:cNvPr id="386" name="Google Shape;386;p38"/>
          <p:cNvSpPr txBox="1"/>
          <p:nvPr/>
        </p:nvSpPr>
        <p:spPr>
          <a:xfrm>
            <a:off x="1789093" y="1469018"/>
            <a:ext cx="5823275" cy="2862322"/>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#menu</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flex-grow</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flex-basis</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align-items</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center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#menu</a:t>
            </a:r>
            <a:r>
              <a:rPr b="0" lang="es-PE" sz="1200">
                <a:solidFill>
                  <a:srgbClr val="D4D4D4"/>
                </a:solidFill>
                <a:latin typeface="Consolas"/>
                <a:ea typeface="Consolas"/>
                <a:cs typeface="Consolas"/>
                <a:sym typeface="Consolas"/>
              </a:rPr>
              <a:t> &gt; </a:t>
            </a:r>
            <a:r>
              <a:rPr b="0" lang="es-PE" sz="1200">
                <a:solidFill>
                  <a:srgbClr val="D7BA7D"/>
                </a:solidFill>
                <a:latin typeface="Consolas"/>
                <a:ea typeface="Consolas"/>
                <a:cs typeface="Consolas"/>
                <a:sym typeface="Consolas"/>
              </a:rPr>
              <a:t>ul</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flex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flex-direction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row</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flex-wrap</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wrap</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align-items</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center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justify-content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center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list-style-type</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none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font-size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10pt</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height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387" name="Google Shape;387;p38"/>
          <p:cNvSpPr txBox="1"/>
          <p:nvPr/>
        </p:nvSpPr>
        <p:spPr>
          <a:xfrm>
            <a:off x="407875" y="4535057"/>
            <a:ext cx="5823275"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list-style-type :</a:t>
            </a:r>
            <a:r>
              <a:rPr lang="es-PE" sz="1600">
                <a:solidFill>
                  <a:srgbClr val="262626"/>
                </a:solidFill>
                <a:latin typeface="Calibri"/>
                <a:ea typeface="Calibri"/>
                <a:cs typeface="Calibri"/>
                <a:sym typeface="Calibri"/>
              </a:rPr>
              <a:t> define la apariencia de los ítems de una lista. El valor </a:t>
            </a:r>
            <a:r>
              <a:rPr i="1" lang="es-PE" sz="1600">
                <a:solidFill>
                  <a:srgbClr val="262626"/>
                </a:solidFill>
                <a:latin typeface="Calibri"/>
                <a:ea typeface="Calibri"/>
                <a:cs typeface="Calibri"/>
                <a:sym typeface="Calibri"/>
              </a:rPr>
              <a:t>none</a:t>
            </a:r>
            <a:r>
              <a:rPr lang="es-PE" sz="1600">
                <a:solidFill>
                  <a:srgbClr val="262626"/>
                </a:solidFill>
                <a:latin typeface="Calibri"/>
                <a:ea typeface="Calibri"/>
                <a:cs typeface="Calibri"/>
                <a:sym typeface="Calibri"/>
              </a:rPr>
              <a:t> define una lista sin viñeta.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9"/>
          <p:cNvSpPr/>
          <p:nvPr/>
        </p:nvSpPr>
        <p:spPr>
          <a:xfrm>
            <a:off x="1638849" y="1524000"/>
            <a:ext cx="5929490" cy="206127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394" name="Google Shape;394;p3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CONSTRUCCIÓN DE BARRAS DE MENÚS</a:t>
            </a:r>
            <a:endParaRPr sz="1700">
              <a:solidFill>
                <a:srgbClr val="438AD7"/>
              </a:solidFill>
              <a:latin typeface="Calibri"/>
              <a:ea typeface="Calibri"/>
              <a:cs typeface="Calibri"/>
              <a:sym typeface="Calibri"/>
            </a:endParaRPr>
          </a:p>
        </p:txBody>
      </p:sp>
      <p:sp>
        <p:nvSpPr>
          <p:cNvPr id="395" name="Google Shape;395;p39"/>
          <p:cNvSpPr txBox="1"/>
          <p:nvPr/>
        </p:nvSpPr>
        <p:spPr>
          <a:xfrm>
            <a:off x="407875" y="807231"/>
            <a:ext cx="6993812"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CÓDIGO CSS PARA UNA BARRA DE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Ahora se definen los estilos para los ítems del menú, que son enlaces básicamente.</a:t>
            </a:r>
            <a:endParaRPr/>
          </a:p>
        </p:txBody>
      </p:sp>
      <p:sp>
        <p:nvSpPr>
          <p:cNvPr id="396" name="Google Shape;396;p39"/>
          <p:cNvSpPr txBox="1"/>
          <p:nvPr/>
        </p:nvSpPr>
        <p:spPr>
          <a:xfrm>
            <a:off x="1681876" y="1580061"/>
            <a:ext cx="5823275" cy="1938992"/>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#menu</a:t>
            </a:r>
            <a:r>
              <a:rPr b="0" lang="es-PE" sz="1200">
                <a:solidFill>
                  <a:srgbClr val="D4D4D4"/>
                </a:solidFill>
                <a:latin typeface="Consolas"/>
                <a:ea typeface="Consolas"/>
                <a:cs typeface="Consolas"/>
                <a:sym typeface="Consolas"/>
              </a:rPr>
              <a:t> </a:t>
            </a:r>
            <a:r>
              <a:rPr b="0" lang="es-PE" sz="1200">
                <a:solidFill>
                  <a:srgbClr val="D7BA7D"/>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darkslategrey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text-transform</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uppercase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text-decoration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none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padding</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#menu</a:t>
            </a:r>
            <a:r>
              <a:rPr b="0" lang="es-PE" sz="1200">
                <a:solidFill>
                  <a:srgbClr val="D4D4D4"/>
                </a:solidFill>
                <a:latin typeface="Consolas"/>
                <a:ea typeface="Consolas"/>
                <a:cs typeface="Consolas"/>
                <a:sym typeface="Consolas"/>
              </a:rPr>
              <a:t> </a:t>
            </a:r>
            <a:r>
              <a:rPr b="0" lang="es-PE" sz="1200">
                <a:solidFill>
                  <a:srgbClr val="D7BA7D"/>
                </a:solidFill>
                <a:latin typeface="Consolas"/>
                <a:ea typeface="Consolas"/>
                <a:cs typeface="Consolas"/>
                <a:sym typeface="Consolas"/>
              </a:rPr>
              <a:t>a:hover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dimgrey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397" name="Google Shape;397;p39"/>
          <p:cNvSpPr txBox="1"/>
          <p:nvPr/>
        </p:nvSpPr>
        <p:spPr>
          <a:xfrm>
            <a:off x="407875" y="3931898"/>
            <a:ext cx="7549351" cy="98488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Puede notarse que:</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Se ha retirado el subrayado de los enlaces (</a:t>
            </a:r>
            <a:r>
              <a:rPr b="1" i="1" lang="es-PE" sz="1600" u="none" cap="none" strike="noStrike">
                <a:solidFill>
                  <a:srgbClr val="262626"/>
                </a:solidFill>
                <a:latin typeface="Calibri"/>
                <a:ea typeface="Calibri"/>
                <a:cs typeface="Calibri"/>
                <a:sym typeface="Calibri"/>
              </a:rPr>
              <a:t>text-decoration: none</a:t>
            </a:r>
            <a:r>
              <a:rPr b="0" i="0" lang="es-PE" sz="1600" u="none" cap="none" strike="noStrike">
                <a:solidFill>
                  <a:srgbClr val="262626"/>
                </a:solidFill>
                <a:latin typeface="Calibri"/>
                <a:ea typeface="Calibri"/>
                <a:cs typeface="Calibri"/>
                <a:sym typeface="Calibri"/>
              </a:rPr>
              <a:t>). </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Se ha definido que al pasar el puntero del mouse sobre el enlace, el fondo y la fuente cambian de color (en la definición de la pseudo clase </a:t>
            </a:r>
            <a:r>
              <a:rPr b="1" i="1" lang="es-PE" sz="1600" u="none" cap="none" strike="noStrike">
                <a:solidFill>
                  <a:srgbClr val="262626"/>
                </a:solidFill>
                <a:latin typeface="Calibri"/>
                <a:ea typeface="Calibri"/>
                <a:cs typeface="Calibri"/>
                <a:sym typeface="Calibri"/>
              </a:rPr>
              <a:t>#menu a:hover</a:t>
            </a:r>
            <a:r>
              <a:rPr b="0" i="0" lang="es-PE" sz="1600" u="none" cap="none" strike="noStrike">
                <a:solidFill>
                  <a:srgbClr val="262626"/>
                </a:solidFill>
                <a:latin typeface="Calibri"/>
                <a:ea typeface="Calibri"/>
                <a:cs typeface="Calibri"/>
                <a:sym typeface="Calibri"/>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4"/>
          <p:cNvSpPr txBox="1"/>
          <p:nvPr/>
        </p:nvSpPr>
        <p:spPr>
          <a:xfrm>
            <a:off x="407875" y="827446"/>
            <a:ext cx="4058247" cy="221599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HIPERVÍNCULOS</a:t>
            </a:r>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hipervínculo es un elemento dentro de un documento que hace referencia a otro recurso.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Puede direccionar a otro documento, un punto específico dentro del mismo documento, un sitio web, un archivo, una imagen, un video, etc.</a:t>
            </a:r>
            <a:endParaRPr/>
          </a:p>
        </p:txBody>
      </p:sp>
      <p:sp>
        <p:nvSpPr>
          <p:cNvPr id="63" name="Google Shape;63;p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pic>
        <p:nvPicPr>
          <p:cNvPr descr="12 UI Design Trends for Web and Mobile We Started 2022 With" id="64" name="Google Shape;64;p4"/>
          <p:cNvPicPr preferRelativeResize="0"/>
          <p:nvPr/>
        </p:nvPicPr>
        <p:blipFill rotWithShape="1">
          <a:blip r:embed="rId3">
            <a:alphaModFix/>
          </a:blip>
          <a:srcRect b="0" l="0" r="0" t="0"/>
          <a:stretch/>
        </p:blipFill>
        <p:spPr>
          <a:xfrm>
            <a:off x="4855942" y="1298057"/>
            <a:ext cx="3880183" cy="291013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0"/>
          <p:cNvSpPr/>
          <p:nvPr/>
        </p:nvSpPr>
        <p:spPr>
          <a:xfrm>
            <a:off x="3242429" y="674773"/>
            <a:ext cx="5493696" cy="4725726"/>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New Tab" id="404" name="Google Shape;404;p40"/>
          <p:cNvPicPr preferRelativeResize="0"/>
          <p:nvPr/>
        </p:nvPicPr>
        <p:blipFill rotWithShape="1">
          <a:blip r:embed="rId3">
            <a:alphaModFix/>
          </a:blip>
          <a:srcRect b="37557" l="0" r="0" t="0"/>
          <a:stretch/>
        </p:blipFill>
        <p:spPr>
          <a:xfrm>
            <a:off x="3332125" y="789117"/>
            <a:ext cx="5343564" cy="2085389"/>
          </a:xfrm>
          <a:prstGeom prst="rect">
            <a:avLst/>
          </a:prstGeom>
          <a:noFill/>
          <a:ln>
            <a:noFill/>
          </a:ln>
        </p:spPr>
      </p:pic>
      <p:sp>
        <p:nvSpPr>
          <p:cNvPr id="405" name="Google Shape;405;p40"/>
          <p:cNvSpPr txBox="1"/>
          <p:nvPr/>
        </p:nvSpPr>
        <p:spPr>
          <a:xfrm>
            <a:off x="468311" y="996568"/>
            <a:ext cx="2286103"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CÓDIGO CSS PARA UNA BARRA DE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Obtenemos una vista similar a la siguiente:</a:t>
            </a:r>
            <a:endParaRPr/>
          </a:p>
        </p:txBody>
      </p:sp>
      <p:sp>
        <p:nvSpPr>
          <p:cNvPr id="406" name="Google Shape;406;p4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CONSTRUCCIÓN DE BARRAS DE MENÚS</a:t>
            </a:r>
            <a:endParaRPr sz="1700">
              <a:solidFill>
                <a:srgbClr val="438AD7"/>
              </a:solidFill>
              <a:latin typeface="Calibri"/>
              <a:ea typeface="Calibri"/>
              <a:cs typeface="Calibri"/>
              <a:sym typeface="Calibri"/>
            </a:endParaRPr>
          </a:p>
        </p:txBody>
      </p:sp>
      <p:pic>
        <p:nvPicPr>
          <p:cNvPr id="407" name="Google Shape;407;p40"/>
          <p:cNvPicPr preferRelativeResize="0"/>
          <p:nvPr/>
        </p:nvPicPr>
        <p:blipFill rotWithShape="1">
          <a:blip r:embed="rId4">
            <a:alphaModFix/>
          </a:blip>
          <a:srcRect b="2503" l="1080" r="1704" t="2283"/>
          <a:stretch/>
        </p:blipFill>
        <p:spPr>
          <a:xfrm>
            <a:off x="3459296" y="1575411"/>
            <a:ext cx="5056743" cy="360251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41"/>
          <p:cNvSpPr/>
          <p:nvPr/>
        </p:nvSpPr>
        <p:spPr>
          <a:xfrm>
            <a:off x="424252" y="3963007"/>
            <a:ext cx="7966170" cy="176952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HIPERVÍNCULOS EN </a:t>
            </a:r>
            <a:r>
              <a:rPr b="1" lang="es-PE" sz="2800">
                <a:solidFill>
                  <a:schemeClr val="lt1"/>
                </a:solidFill>
                <a:latin typeface="Arial"/>
                <a:ea typeface="Arial"/>
                <a:cs typeface="Arial"/>
                <a:sym typeface="Arial"/>
              </a:rPr>
              <a:t>LA MISMA PÁGINA</a:t>
            </a:r>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2"/>
          <p:cNvSpPr txBox="1"/>
          <p:nvPr/>
        </p:nvSpPr>
        <p:spPr>
          <a:xfrm>
            <a:off x="407875" y="887730"/>
            <a:ext cx="8504771" cy="1477328"/>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Como se vio en sesiones anteriores, los hipervínculos permiten hacer referencia a otro recurso.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Así como es posible direccionar hacia otro documento, también es posible direccionar a un punto específico dentro de la misma página.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ello se hace uso del atributo </a:t>
            </a:r>
            <a:r>
              <a:rPr b="1" lang="es-PE" sz="1600">
                <a:solidFill>
                  <a:srgbClr val="262626"/>
                </a:solidFill>
                <a:latin typeface="Calibri"/>
                <a:ea typeface="Calibri"/>
                <a:cs typeface="Calibri"/>
                <a:sym typeface="Calibri"/>
              </a:rPr>
              <a:t>id</a:t>
            </a:r>
            <a:r>
              <a:rPr lang="es-PE" sz="1600">
                <a:solidFill>
                  <a:srgbClr val="262626"/>
                </a:solidFill>
                <a:latin typeface="Calibri"/>
                <a:ea typeface="Calibri"/>
                <a:cs typeface="Calibri"/>
                <a:sym typeface="Calibri"/>
              </a:rPr>
              <a:t> del elemento al cual se quiere direccionar.</a:t>
            </a:r>
            <a:endParaRPr/>
          </a:p>
        </p:txBody>
      </p:sp>
      <p:sp>
        <p:nvSpPr>
          <p:cNvPr id="421" name="Google Shape;421;p4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HIPERVÍNCULOS EN LA MISMA PÁGINA</a:t>
            </a:r>
            <a:endParaRPr sz="1700">
              <a:solidFill>
                <a:srgbClr val="438AD7"/>
              </a:solidFill>
              <a:latin typeface="Calibri"/>
              <a:ea typeface="Calibri"/>
              <a:cs typeface="Calibri"/>
              <a:sym typeface="Calibri"/>
            </a:endParaRPr>
          </a:p>
        </p:txBody>
      </p:sp>
      <p:pic>
        <p:nvPicPr>
          <p:cNvPr descr="500+ Best Code Pictures [HD] | Download Free Images on Unsplash" id="422" name="Google Shape;422;p42"/>
          <p:cNvPicPr preferRelativeResize="0"/>
          <p:nvPr/>
        </p:nvPicPr>
        <p:blipFill rotWithShape="1">
          <a:blip r:embed="rId3">
            <a:alphaModFix/>
          </a:blip>
          <a:srcRect b="15157" l="0" r="0" t="33119"/>
          <a:stretch/>
        </p:blipFill>
        <p:spPr>
          <a:xfrm>
            <a:off x="1693872" y="2796881"/>
            <a:ext cx="5756255" cy="198303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3"/>
          <p:cNvSpPr/>
          <p:nvPr/>
        </p:nvSpPr>
        <p:spPr>
          <a:xfrm>
            <a:off x="1607254" y="2555165"/>
            <a:ext cx="6005113" cy="112447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429" name="Google Shape;429;p43"/>
          <p:cNvSpPr txBox="1"/>
          <p:nvPr/>
        </p:nvSpPr>
        <p:spPr>
          <a:xfrm>
            <a:off x="407875" y="810496"/>
            <a:ext cx="8064096" cy="147732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DEFINIENDO EL ÁREA DEL CONTENIDO</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Recordemos que en nuestro ejemplo anterior tenemos tres secciones con listas, cada una está identificada por una etiqueta </a:t>
            </a:r>
            <a:r>
              <a:rPr b="1" lang="es-PE" sz="1600">
                <a:solidFill>
                  <a:srgbClr val="262626"/>
                </a:solidFill>
                <a:latin typeface="Calibri"/>
                <a:ea typeface="Calibri"/>
                <a:cs typeface="Calibri"/>
                <a:sym typeface="Calibri"/>
              </a:rPr>
              <a:t>div</a:t>
            </a:r>
            <a:r>
              <a:rPr lang="es-PE" sz="1600">
                <a:solidFill>
                  <a:srgbClr val="262626"/>
                </a:solidFill>
                <a:latin typeface="Calibri"/>
                <a:ea typeface="Calibri"/>
                <a:cs typeface="Calibri"/>
                <a:sym typeface="Calibri"/>
              </a:rPr>
              <a:t> con un valor en su atributo </a:t>
            </a:r>
            <a:r>
              <a:rPr b="1" lang="es-PE" sz="1600">
                <a:solidFill>
                  <a:srgbClr val="262626"/>
                </a:solidFill>
                <a:latin typeface="Calibri"/>
                <a:ea typeface="Calibri"/>
                <a:cs typeface="Calibri"/>
                <a:sym typeface="Calibri"/>
              </a:rPr>
              <a:t>id</a:t>
            </a:r>
            <a:r>
              <a:rPr lang="es-PE" sz="1600">
                <a:solidFill>
                  <a:srgbClr val="262626"/>
                </a:solidFill>
                <a:latin typeface="Calibri"/>
                <a:ea typeface="Calibri"/>
                <a:cs typeface="Calibri"/>
                <a:sym typeface="Calibri"/>
              </a:rPr>
              <a:t>. Las tres secciones se encuentran dentro de otro elemento </a:t>
            </a:r>
            <a:r>
              <a:rPr b="1" lang="es-PE" sz="1600">
                <a:solidFill>
                  <a:srgbClr val="262626"/>
                </a:solidFill>
                <a:latin typeface="Calibri"/>
                <a:ea typeface="Calibri"/>
                <a:cs typeface="Calibri"/>
                <a:sym typeface="Calibri"/>
              </a:rPr>
              <a:t>div</a:t>
            </a:r>
            <a:r>
              <a:rPr lang="es-PE" sz="1600">
                <a:solidFill>
                  <a:srgbClr val="262626"/>
                </a:solidFill>
                <a:latin typeface="Calibri"/>
                <a:ea typeface="Calibri"/>
                <a:cs typeface="Calibri"/>
                <a:sym typeface="Calibri"/>
              </a:rPr>
              <a:t> identificado como </a:t>
            </a:r>
            <a:r>
              <a:rPr i="1" lang="es-PE" sz="1600">
                <a:solidFill>
                  <a:srgbClr val="262626"/>
                </a:solidFill>
                <a:latin typeface="Calibri"/>
                <a:ea typeface="Calibri"/>
                <a:cs typeface="Calibri"/>
                <a:sym typeface="Calibri"/>
              </a:rPr>
              <a:t>contenido</a:t>
            </a:r>
            <a:r>
              <a:rPr lang="es-PE" sz="1600">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Establecemos algunas propiedades CSS para el elemento identificado como </a:t>
            </a:r>
            <a:r>
              <a:rPr i="1" lang="es-PE" sz="1600">
                <a:solidFill>
                  <a:srgbClr val="262626"/>
                </a:solidFill>
                <a:latin typeface="Calibri"/>
                <a:ea typeface="Calibri"/>
                <a:cs typeface="Calibri"/>
                <a:sym typeface="Calibri"/>
              </a:rPr>
              <a:t>contenido</a:t>
            </a:r>
            <a:r>
              <a:rPr lang="es-PE" sz="1600">
                <a:solidFill>
                  <a:srgbClr val="262626"/>
                </a:solidFill>
                <a:latin typeface="Calibri"/>
                <a:ea typeface="Calibri"/>
                <a:cs typeface="Calibri"/>
                <a:sym typeface="Calibri"/>
              </a:rPr>
              <a:t>.</a:t>
            </a:r>
            <a:endParaRPr/>
          </a:p>
        </p:txBody>
      </p:sp>
      <p:sp>
        <p:nvSpPr>
          <p:cNvPr id="430" name="Google Shape;430;p4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HIPERVÍNCULOS EN LA MISMA PÁGINA</a:t>
            </a:r>
            <a:endParaRPr sz="1700">
              <a:solidFill>
                <a:srgbClr val="438AD7"/>
              </a:solidFill>
              <a:latin typeface="Calibri"/>
              <a:ea typeface="Calibri"/>
              <a:cs typeface="Calibri"/>
              <a:sym typeface="Calibri"/>
            </a:endParaRPr>
          </a:p>
        </p:txBody>
      </p:sp>
      <p:sp>
        <p:nvSpPr>
          <p:cNvPr id="431" name="Google Shape;431;p43"/>
          <p:cNvSpPr txBox="1"/>
          <p:nvPr/>
        </p:nvSpPr>
        <p:spPr>
          <a:xfrm>
            <a:off x="1691436" y="2642711"/>
            <a:ext cx="5823275" cy="95410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#contenido</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height</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200px</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overflow-y</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scroll</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4"/>
          <p:cNvSpPr txBox="1"/>
          <p:nvPr/>
        </p:nvSpPr>
        <p:spPr>
          <a:xfrm>
            <a:off x="407875" y="727732"/>
            <a:ext cx="4548856"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DEFINIENDO EL ÁREA DEL CONTENIDO</a:t>
            </a:r>
            <a:endParaRPr sz="1600">
              <a:solidFill>
                <a:srgbClr val="262626"/>
              </a:solidFill>
              <a:latin typeface="Calibri"/>
              <a:ea typeface="Calibri"/>
              <a:cs typeface="Calibri"/>
              <a:sym typeface="Calibri"/>
            </a:endParaRPr>
          </a:p>
        </p:txBody>
      </p:sp>
      <p:sp>
        <p:nvSpPr>
          <p:cNvPr id="438" name="Google Shape;438;p4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HIPERVÍNCULOS EN LA MISMA PÁGINA</a:t>
            </a:r>
            <a:endParaRPr sz="1700">
              <a:solidFill>
                <a:srgbClr val="438AD7"/>
              </a:solidFill>
              <a:latin typeface="Calibri"/>
              <a:ea typeface="Calibri"/>
              <a:cs typeface="Calibri"/>
              <a:sym typeface="Calibri"/>
            </a:endParaRPr>
          </a:p>
        </p:txBody>
      </p:sp>
      <p:sp>
        <p:nvSpPr>
          <p:cNvPr id="439" name="Google Shape;439;p44"/>
          <p:cNvSpPr txBox="1"/>
          <p:nvPr/>
        </p:nvSpPr>
        <p:spPr>
          <a:xfrm>
            <a:off x="407875" y="1263279"/>
            <a:ext cx="4406496" cy="295465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overflow-y:</a:t>
            </a:r>
            <a:r>
              <a:rPr lang="es-PE" sz="1600">
                <a:solidFill>
                  <a:srgbClr val="262626"/>
                </a:solidFill>
                <a:latin typeface="Calibri"/>
                <a:ea typeface="Calibri"/>
                <a:cs typeface="Calibri"/>
                <a:sym typeface="Calibri"/>
              </a:rPr>
              <a:t> define qué se debe mostrar si el contenido de un elemento desborda el tamaño del mismo. Puede tomar uno de los siguientes valores: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visible:</a:t>
            </a:r>
            <a:r>
              <a:rPr b="0" i="0" lang="es-PE" sz="1600" u="none" cap="none" strike="noStrike">
                <a:solidFill>
                  <a:srgbClr val="262626"/>
                </a:solidFill>
                <a:latin typeface="Calibri"/>
                <a:ea typeface="Calibri"/>
                <a:cs typeface="Calibri"/>
                <a:sym typeface="Calibri"/>
              </a:rPr>
              <a:t> el contenido se muestra fuera de los límites del elemento.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hidden:</a:t>
            </a:r>
            <a:r>
              <a:rPr b="0" i="0" lang="es-PE" sz="1600" u="none" cap="none" strike="noStrike">
                <a:solidFill>
                  <a:srgbClr val="262626"/>
                </a:solidFill>
                <a:latin typeface="Calibri"/>
                <a:ea typeface="Calibri"/>
                <a:cs typeface="Calibri"/>
                <a:sym typeface="Calibri"/>
              </a:rPr>
              <a:t> el contenido no se muestra fuera de los límites del elemento. No se muestran barras de desplazamiento.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scroll:</a:t>
            </a:r>
            <a:r>
              <a:rPr b="0" i="0" lang="es-PE" sz="1600" u="none" cap="none" strike="noStrike">
                <a:solidFill>
                  <a:srgbClr val="262626"/>
                </a:solidFill>
                <a:latin typeface="Calibri"/>
                <a:ea typeface="Calibri"/>
                <a:cs typeface="Calibri"/>
                <a:sym typeface="Calibri"/>
              </a:rPr>
              <a:t> similar a hidden, pero se muestran las barras de desplazamiento según sea necesario.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auto:</a:t>
            </a:r>
            <a:r>
              <a:rPr b="0" i="0" lang="es-PE" sz="1600" u="none" cap="none" strike="noStrike">
                <a:solidFill>
                  <a:srgbClr val="262626"/>
                </a:solidFill>
                <a:latin typeface="Calibri"/>
                <a:ea typeface="Calibri"/>
                <a:cs typeface="Calibri"/>
                <a:sym typeface="Calibri"/>
              </a:rPr>
              <a:t> similar a scroll.</a:t>
            </a:r>
            <a:endParaRPr/>
          </a:p>
        </p:txBody>
      </p:sp>
      <p:pic>
        <p:nvPicPr>
          <p:cNvPr descr="Access Photos, Download The BEST Free Access Stock Photos &amp; HD Images" id="440" name="Google Shape;440;p44"/>
          <p:cNvPicPr preferRelativeResize="0"/>
          <p:nvPr/>
        </p:nvPicPr>
        <p:blipFill rotWithShape="1">
          <a:blip r:embed="rId3">
            <a:alphaModFix/>
          </a:blip>
          <a:srcRect b="0" l="0" r="0" t="0"/>
          <a:stretch/>
        </p:blipFill>
        <p:spPr>
          <a:xfrm>
            <a:off x="5773756" y="984987"/>
            <a:ext cx="2583747" cy="38756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5"/>
          <p:cNvSpPr/>
          <p:nvPr/>
        </p:nvSpPr>
        <p:spPr>
          <a:xfrm>
            <a:off x="1698173" y="2180668"/>
            <a:ext cx="6005113" cy="241336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447" name="Google Shape;447;p4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HIPERVÍNCULOS EN LA MISMA PÁGINA</a:t>
            </a:r>
            <a:endParaRPr sz="1700">
              <a:solidFill>
                <a:srgbClr val="438AD7"/>
              </a:solidFill>
              <a:latin typeface="Calibri"/>
              <a:ea typeface="Calibri"/>
              <a:cs typeface="Calibri"/>
              <a:sym typeface="Calibri"/>
            </a:endParaRPr>
          </a:p>
        </p:txBody>
      </p:sp>
      <p:sp>
        <p:nvSpPr>
          <p:cNvPr id="448" name="Google Shape;448;p45"/>
          <p:cNvSpPr txBox="1"/>
          <p:nvPr/>
        </p:nvSpPr>
        <p:spPr>
          <a:xfrm>
            <a:off x="407875" y="804594"/>
            <a:ext cx="7602022"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REFERENCIANDO A LAS SECCIONES DE LA PÁGINA</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Cambiaremos los enlaces de nuestra barra de menú para referenciar a las tres secciones indicadas.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ello, en el atributo </a:t>
            </a:r>
            <a:r>
              <a:rPr b="1" lang="es-PE" sz="1600">
                <a:solidFill>
                  <a:srgbClr val="262626"/>
                </a:solidFill>
                <a:latin typeface="Calibri"/>
                <a:ea typeface="Calibri"/>
                <a:cs typeface="Calibri"/>
                <a:sym typeface="Calibri"/>
              </a:rPr>
              <a:t>href</a:t>
            </a:r>
            <a:r>
              <a:rPr lang="es-PE" sz="1600">
                <a:solidFill>
                  <a:srgbClr val="262626"/>
                </a:solidFill>
                <a:latin typeface="Calibri"/>
                <a:ea typeface="Calibri"/>
                <a:cs typeface="Calibri"/>
                <a:sym typeface="Calibri"/>
              </a:rPr>
              <a:t> de la etiqueta </a:t>
            </a:r>
            <a:r>
              <a:rPr b="1" lang="es-PE" sz="1600">
                <a:solidFill>
                  <a:srgbClr val="262626"/>
                </a:solidFill>
                <a:latin typeface="Calibri"/>
                <a:ea typeface="Calibri"/>
                <a:cs typeface="Calibri"/>
                <a:sym typeface="Calibri"/>
              </a:rPr>
              <a:t>a</a:t>
            </a:r>
            <a:r>
              <a:rPr lang="es-PE" sz="1600">
                <a:solidFill>
                  <a:srgbClr val="262626"/>
                </a:solidFill>
                <a:latin typeface="Calibri"/>
                <a:ea typeface="Calibri"/>
                <a:cs typeface="Calibri"/>
                <a:sym typeface="Calibri"/>
              </a:rPr>
              <a:t> (anchor) de cada opción del menú, colocaremos el </a:t>
            </a:r>
            <a:r>
              <a:rPr b="1" lang="es-PE" sz="1600">
                <a:solidFill>
                  <a:srgbClr val="262626"/>
                </a:solidFill>
                <a:latin typeface="Calibri"/>
                <a:ea typeface="Calibri"/>
                <a:cs typeface="Calibri"/>
                <a:sym typeface="Calibri"/>
              </a:rPr>
              <a:t>id</a:t>
            </a:r>
            <a:r>
              <a:rPr lang="es-PE" sz="1600">
                <a:solidFill>
                  <a:srgbClr val="262626"/>
                </a:solidFill>
                <a:latin typeface="Calibri"/>
                <a:ea typeface="Calibri"/>
                <a:cs typeface="Calibri"/>
                <a:sym typeface="Calibri"/>
              </a:rPr>
              <a:t> de la sección a la que se desea referenciar precedida del carácter </a:t>
            </a:r>
            <a:r>
              <a:rPr b="1" lang="es-PE" sz="1600">
                <a:solidFill>
                  <a:srgbClr val="262626"/>
                </a:solidFill>
                <a:latin typeface="Calibri"/>
                <a:ea typeface="Calibri"/>
                <a:cs typeface="Calibri"/>
                <a:sym typeface="Calibri"/>
              </a:rPr>
              <a:t>#</a:t>
            </a:r>
            <a:r>
              <a:rPr lang="es-PE" sz="1600">
                <a:solidFill>
                  <a:srgbClr val="262626"/>
                </a:solidFill>
                <a:latin typeface="Calibri"/>
                <a:ea typeface="Calibri"/>
                <a:cs typeface="Calibri"/>
                <a:sym typeface="Calibri"/>
              </a:rPr>
              <a:t>.</a:t>
            </a:r>
            <a:endParaRPr/>
          </a:p>
        </p:txBody>
      </p:sp>
      <p:sp>
        <p:nvSpPr>
          <p:cNvPr id="449" name="Google Shape;449;p45"/>
          <p:cNvSpPr txBox="1"/>
          <p:nvPr/>
        </p:nvSpPr>
        <p:spPr>
          <a:xfrm>
            <a:off x="1789093" y="2254335"/>
            <a:ext cx="5823275" cy="224676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id</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"cabecera"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h1</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Star Wars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h1</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id</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"menu"</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ul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"#precuelas"</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Precuelas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"#originales"</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Originales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"#secuelas"</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Secuelas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ul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div</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div</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450" name="Google Shape;450;p45"/>
          <p:cNvSpPr txBox="1"/>
          <p:nvPr/>
        </p:nvSpPr>
        <p:spPr>
          <a:xfrm>
            <a:off x="407875" y="4741773"/>
            <a:ext cx="8218332"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que al hacer clic en una de las opciones del menú, la página se mueve hacia la sección seleccionada.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6"/>
          <p:cNvSpPr/>
          <p:nvPr/>
        </p:nvSpPr>
        <p:spPr>
          <a:xfrm>
            <a:off x="951213" y="1498295"/>
            <a:ext cx="7342789" cy="2875402"/>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46"/>
          <p:cNvSpPr txBox="1"/>
          <p:nvPr/>
        </p:nvSpPr>
        <p:spPr>
          <a:xfrm>
            <a:off x="407875" y="745929"/>
            <a:ext cx="5298338"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REFERENCIANDO A LAS SECCIONES DE LA PÁGINA</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Obtenemos una vista similar a la siguiente:</a:t>
            </a:r>
            <a:endParaRPr/>
          </a:p>
        </p:txBody>
      </p:sp>
      <p:sp>
        <p:nvSpPr>
          <p:cNvPr id="458" name="Google Shape;458;p4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HIPERVÍNCULOS EN LA MISMA PÁGINA</a:t>
            </a:r>
            <a:endParaRPr sz="1700">
              <a:solidFill>
                <a:srgbClr val="438AD7"/>
              </a:solidFill>
              <a:latin typeface="Calibri"/>
              <a:ea typeface="Calibri"/>
              <a:cs typeface="Calibri"/>
              <a:sym typeface="Calibri"/>
            </a:endParaRPr>
          </a:p>
        </p:txBody>
      </p:sp>
      <p:pic>
        <p:nvPicPr>
          <p:cNvPr id="459" name="Google Shape;459;p46"/>
          <p:cNvPicPr preferRelativeResize="0"/>
          <p:nvPr/>
        </p:nvPicPr>
        <p:blipFill rotWithShape="1">
          <a:blip r:embed="rId3">
            <a:alphaModFix/>
          </a:blip>
          <a:srcRect b="7141" l="0" r="7780" t="0"/>
          <a:stretch/>
        </p:blipFill>
        <p:spPr>
          <a:xfrm>
            <a:off x="1145222" y="1648783"/>
            <a:ext cx="7047564" cy="2610864"/>
          </a:xfrm>
          <a:prstGeom prst="rect">
            <a:avLst/>
          </a:prstGeom>
          <a:noFill/>
          <a:ln>
            <a:noFill/>
          </a:ln>
        </p:spPr>
      </p:pic>
      <p:sp>
        <p:nvSpPr>
          <p:cNvPr id="460" name="Google Shape;460;p46"/>
          <p:cNvSpPr txBox="1"/>
          <p:nvPr/>
        </p:nvSpPr>
        <p:spPr>
          <a:xfrm>
            <a:off x="407875" y="4670058"/>
            <a:ext cx="7342790"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hacer clic en una de las opciones del menú, la URL que se muestra en la barra de direcciones del navegador cambia y pasa a mostrar el id de la sección seleccionada.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47"/>
          <p:cNvSpPr/>
          <p:nvPr/>
        </p:nvSpPr>
        <p:spPr>
          <a:xfrm>
            <a:off x="424252" y="3963007"/>
            <a:ext cx="7966170" cy="176952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ICONOS EN MENÚS</a:t>
            </a:r>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8"/>
          <p:cNvSpPr txBox="1"/>
          <p:nvPr/>
        </p:nvSpPr>
        <p:spPr>
          <a:xfrm>
            <a:off x="407874" y="842355"/>
            <a:ext cx="8196299" cy="196977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ICONOS DE FUENTES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iconos de fuentes (</a:t>
            </a:r>
            <a:r>
              <a:rPr i="1" lang="es-PE" sz="1600">
                <a:solidFill>
                  <a:srgbClr val="262626"/>
                </a:solidFill>
                <a:latin typeface="Calibri"/>
                <a:ea typeface="Calibri"/>
                <a:cs typeface="Calibri"/>
                <a:sym typeface="Calibri"/>
              </a:rPr>
              <a:t>icons-fonts</a:t>
            </a:r>
            <a:r>
              <a:rPr lang="es-PE" sz="1600">
                <a:solidFill>
                  <a:srgbClr val="262626"/>
                </a:solidFill>
                <a:latin typeface="Calibri"/>
                <a:ea typeface="Calibri"/>
                <a:cs typeface="Calibri"/>
                <a:sym typeface="Calibri"/>
              </a:rPr>
              <a:t>) se implementan por medio de una tipografía especial que en lugar de caracteres que representan letras, utiliza caracteres que representan imágenes.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Este tipo de iconos ofrece ventajas por su tratamiento como fuentes. Podemos modificar su tamaño sin perder la calidad, reducir el tiempo de carga (al no tratarse de imágenes sino de fuentes que se descargan en un único archivo CSS), pueden aplicarse estilos CSS como las sombras, entre otros.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Como ejemplos tenemos a </a:t>
            </a:r>
            <a:r>
              <a:rPr i="1" lang="es-PE" sz="1600">
                <a:solidFill>
                  <a:srgbClr val="262626"/>
                </a:solidFill>
                <a:latin typeface="Calibri"/>
                <a:ea typeface="Calibri"/>
                <a:cs typeface="Calibri"/>
                <a:sym typeface="Calibri"/>
              </a:rPr>
              <a:t>Font Awesome</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IcoMoon</a:t>
            </a:r>
            <a:r>
              <a:rPr lang="es-PE" sz="1600">
                <a:solidFill>
                  <a:srgbClr val="262626"/>
                </a:solidFill>
                <a:latin typeface="Calibri"/>
                <a:ea typeface="Calibri"/>
                <a:cs typeface="Calibri"/>
                <a:sym typeface="Calibri"/>
              </a:rPr>
              <a:t> y </a:t>
            </a:r>
            <a:r>
              <a:rPr i="1" lang="es-PE" sz="1600">
                <a:solidFill>
                  <a:srgbClr val="262626"/>
                </a:solidFill>
                <a:latin typeface="Calibri"/>
                <a:ea typeface="Calibri"/>
                <a:cs typeface="Calibri"/>
                <a:sym typeface="Calibri"/>
              </a:rPr>
              <a:t>Glyphicons</a:t>
            </a:r>
            <a:r>
              <a:rPr lang="es-PE" sz="1600">
                <a:solidFill>
                  <a:srgbClr val="262626"/>
                </a:solidFill>
                <a:latin typeface="Calibri"/>
                <a:ea typeface="Calibri"/>
                <a:cs typeface="Calibri"/>
                <a:sym typeface="Calibri"/>
              </a:rPr>
              <a:t>.</a:t>
            </a:r>
            <a:endParaRPr/>
          </a:p>
        </p:txBody>
      </p:sp>
      <p:sp>
        <p:nvSpPr>
          <p:cNvPr id="474" name="Google Shape;474;p4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ICONOS EN MENÚS</a:t>
            </a:r>
            <a:endParaRPr/>
          </a:p>
        </p:txBody>
      </p:sp>
      <p:pic>
        <p:nvPicPr>
          <p:cNvPr descr="Icons – Material Design 3" id="475" name="Google Shape;475;p48"/>
          <p:cNvPicPr preferRelativeResize="0"/>
          <p:nvPr/>
        </p:nvPicPr>
        <p:blipFill rotWithShape="1">
          <a:blip r:embed="rId3">
            <a:alphaModFix/>
          </a:blip>
          <a:srcRect b="0" l="0" r="0" t="0"/>
          <a:stretch/>
        </p:blipFill>
        <p:spPr>
          <a:xfrm>
            <a:off x="2274839" y="3093726"/>
            <a:ext cx="4946862" cy="192292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9"/>
          <p:cNvSpPr txBox="1"/>
          <p:nvPr/>
        </p:nvSpPr>
        <p:spPr>
          <a:xfrm>
            <a:off x="407875" y="893313"/>
            <a:ext cx="6090834"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AGREGANDO ICONOS A NUESTRO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Podemos agregar iconos de </a:t>
            </a:r>
            <a:r>
              <a:rPr b="1" i="1" lang="es-PE" sz="1600">
                <a:solidFill>
                  <a:srgbClr val="262626"/>
                </a:solidFill>
                <a:latin typeface="Calibri"/>
                <a:ea typeface="Calibri"/>
                <a:cs typeface="Calibri"/>
                <a:sym typeface="Calibri"/>
              </a:rPr>
              <a:t>Font Awesome </a:t>
            </a:r>
            <a:r>
              <a:rPr lang="es-PE" sz="1600">
                <a:solidFill>
                  <a:srgbClr val="262626"/>
                </a:solidFill>
                <a:latin typeface="Calibri"/>
                <a:ea typeface="Calibri"/>
                <a:cs typeface="Calibri"/>
                <a:sym typeface="Calibri"/>
              </a:rPr>
              <a:t>al menú de nuestro ejemplo.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Recordemos que para buscar un icono podemos utilizar el buscador de la web de </a:t>
            </a:r>
            <a:r>
              <a:rPr b="1" i="1" lang="es-PE" sz="1600">
                <a:solidFill>
                  <a:srgbClr val="262626"/>
                </a:solidFill>
                <a:latin typeface="Calibri"/>
                <a:ea typeface="Calibri"/>
                <a:cs typeface="Calibri"/>
                <a:sym typeface="Calibri"/>
              </a:rPr>
              <a:t>Font Awesome</a:t>
            </a:r>
            <a:r>
              <a:rPr lang="es-PE" sz="1600">
                <a:solidFill>
                  <a:srgbClr val="262626"/>
                </a:solidFill>
                <a:latin typeface="Calibri"/>
                <a:ea typeface="Calibri"/>
                <a:cs typeface="Calibri"/>
                <a:sym typeface="Calibri"/>
              </a:rPr>
              <a:t>.</a:t>
            </a:r>
            <a:endParaRPr/>
          </a:p>
        </p:txBody>
      </p:sp>
      <p:sp>
        <p:nvSpPr>
          <p:cNvPr id="482" name="Google Shape;482;p4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ICONOS EN MENÚS</a:t>
            </a:r>
            <a:endParaRPr/>
          </a:p>
        </p:txBody>
      </p:sp>
      <p:pic>
        <p:nvPicPr>
          <p:cNvPr id="483" name="Google Shape;483;p49"/>
          <p:cNvPicPr preferRelativeResize="0"/>
          <p:nvPr/>
        </p:nvPicPr>
        <p:blipFill rotWithShape="1">
          <a:blip r:embed="rId3">
            <a:alphaModFix/>
          </a:blip>
          <a:srcRect b="0" l="0" r="0" t="0"/>
          <a:stretch/>
        </p:blipFill>
        <p:spPr>
          <a:xfrm>
            <a:off x="1011660" y="2365216"/>
            <a:ext cx="5670790" cy="2456471"/>
          </a:xfrm>
          <a:prstGeom prst="rect">
            <a:avLst/>
          </a:prstGeom>
          <a:noFill/>
          <a:ln>
            <a:noFill/>
          </a:ln>
        </p:spPr>
      </p:pic>
      <p:grpSp>
        <p:nvGrpSpPr>
          <p:cNvPr id="484" name="Google Shape;484;p49"/>
          <p:cNvGrpSpPr/>
          <p:nvPr/>
        </p:nvGrpSpPr>
        <p:grpSpPr>
          <a:xfrm>
            <a:off x="6495561" y="3214095"/>
            <a:ext cx="2236026" cy="1607592"/>
            <a:chOff x="1912166" y="1984239"/>
            <a:chExt cx="2236026" cy="1607592"/>
          </a:xfrm>
        </p:grpSpPr>
        <p:cxnSp>
          <p:nvCxnSpPr>
            <p:cNvPr id="485" name="Google Shape;485;p49"/>
            <p:cNvCxnSpPr/>
            <p:nvPr/>
          </p:nvCxnSpPr>
          <p:spPr>
            <a:xfrm rot="10800000">
              <a:off x="1912166" y="2626310"/>
              <a:ext cx="534142" cy="0"/>
            </a:xfrm>
            <a:prstGeom prst="straightConnector1">
              <a:avLst/>
            </a:prstGeom>
            <a:noFill/>
            <a:ln cap="flat" cmpd="sng" w="38100">
              <a:solidFill>
                <a:srgbClr val="64C7CC"/>
              </a:solidFill>
              <a:prstDash val="solid"/>
              <a:round/>
              <a:headEnd len="sm" w="sm" type="none"/>
              <a:tailEnd len="sm" w="sm" type="none"/>
            </a:ln>
          </p:spPr>
        </p:cxnSp>
        <p:sp>
          <p:nvSpPr>
            <p:cNvPr id="486" name="Google Shape;486;p49"/>
            <p:cNvSpPr/>
            <p:nvPr/>
          </p:nvSpPr>
          <p:spPr>
            <a:xfrm>
              <a:off x="2446308" y="1984239"/>
              <a:ext cx="1701884" cy="1607592"/>
            </a:xfrm>
            <a:prstGeom prst="rect">
              <a:avLst/>
            </a:prstGeom>
            <a:solidFill>
              <a:srgbClr val="64C7CC"/>
            </a:solidFill>
            <a:ln>
              <a:noFill/>
            </a:ln>
          </p:spPr>
          <p:txBody>
            <a:bodyPr anchorCtr="0" anchor="ctr" bIns="45700" lIns="91425" spcFirstLastPara="1" rIns="91425" wrap="square" tIns="45700">
              <a:noAutofit/>
            </a:bodyPr>
            <a:lstStyle/>
            <a:p>
              <a:pPr indent="0" lvl="0" marL="11725" marR="0" rtl="0" algn="l">
                <a:spcBef>
                  <a:spcPts val="0"/>
                </a:spcBef>
                <a:spcAft>
                  <a:spcPts val="0"/>
                </a:spcAft>
                <a:buNone/>
              </a:pPr>
              <a:r>
                <a:rPr lang="es-PE" sz="1400">
                  <a:solidFill>
                    <a:schemeClr val="lt1"/>
                  </a:solidFill>
                  <a:latin typeface="Calibri"/>
                  <a:ea typeface="Calibri"/>
                  <a:cs typeface="Calibri"/>
                  <a:sym typeface="Calibri"/>
                </a:rPr>
                <a:t>Haciendo clic sobre el icono podemos encontrar su definición para incluirla en el código de nuestra página.</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5"/>
          <p:cNvSpPr txBox="1"/>
          <p:nvPr/>
        </p:nvSpPr>
        <p:spPr>
          <a:xfrm>
            <a:off x="407875" y="864820"/>
            <a:ext cx="8081607" cy="196977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HIPERVÍNCULOS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hipervínculo tiene tres partes:</a:t>
            </a:r>
            <a:endParaRPr/>
          </a:p>
          <a:p>
            <a:pPr indent="-184150" lvl="1" marL="754675" marR="0" rtl="0" algn="l">
              <a:spcBef>
                <a:spcPts val="0"/>
              </a:spcBef>
              <a:spcAft>
                <a:spcPts val="0"/>
              </a:spcAft>
              <a:buClr>
                <a:srgbClr val="0070C0"/>
              </a:buClr>
              <a:buSzPts val="1600"/>
              <a:buFont typeface="Noto Sans Symbols"/>
              <a:buNone/>
            </a:pPr>
            <a:r>
              <a:t/>
            </a:r>
            <a:endParaRPr b="1" i="0" sz="1600" u="none" cap="none" strike="noStrike">
              <a:solidFill>
                <a:srgbClr val="262626"/>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Ancla de origen: </a:t>
            </a:r>
            <a:r>
              <a:rPr b="0" i="0" lang="es-PE" sz="1600" u="none" cap="none" strike="noStrike">
                <a:solidFill>
                  <a:srgbClr val="262626"/>
                </a:solidFill>
                <a:latin typeface="Calibri"/>
                <a:ea typeface="Calibri"/>
                <a:cs typeface="Calibri"/>
                <a:sym typeface="Calibri"/>
              </a:rPr>
              <a:t>palabra, frase o imagen.</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Dirección:</a:t>
            </a:r>
            <a:r>
              <a:rPr b="0" i="0" lang="es-PE" sz="1600" u="none" cap="none" strike="noStrike">
                <a:solidFill>
                  <a:srgbClr val="262626"/>
                </a:solidFill>
                <a:latin typeface="Calibri"/>
                <a:ea typeface="Calibri"/>
                <a:cs typeface="Calibri"/>
                <a:sym typeface="Calibri"/>
              </a:rPr>
              <a:t> ubicación del destino. Puede ser local o externa.</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Enlace de destino: </a:t>
            </a:r>
            <a:r>
              <a:rPr b="0" i="0" lang="es-PE" sz="1600" u="none" cap="none" strike="noStrike">
                <a:solidFill>
                  <a:srgbClr val="262626"/>
                </a:solidFill>
                <a:latin typeface="Calibri"/>
                <a:ea typeface="Calibri"/>
                <a:cs typeface="Calibri"/>
                <a:sym typeface="Calibri"/>
              </a:rPr>
              <a:t>ubicación exacta que se debe mostrar en el destino. Esta parte es opcional. Si no está presente, se muestra el documento o ubicación completa.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p:txBody>
      </p:sp>
      <p:sp>
        <p:nvSpPr>
          <p:cNvPr id="71" name="Google Shape;71;p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pic>
        <p:nvPicPr>
          <p:cNvPr descr="Expert Web Development Services for Your Business | Get a Quote Now" id="72" name="Google Shape;72;p5"/>
          <p:cNvPicPr preferRelativeResize="0"/>
          <p:nvPr/>
        </p:nvPicPr>
        <p:blipFill rotWithShape="1">
          <a:blip r:embed="rId3">
            <a:alphaModFix/>
          </a:blip>
          <a:srcRect b="36536" l="0" r="0" t="5029"/>
          <a:stretch/>
        </p:blipFill>
        <p:spPr>
          <a:xfrm>
            <a:off x="1843238" y="3080811"/>
            <a:ext cx="5457524" cy="17185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p:nvPr/>
        </p:nvSpPr>
        <p:spPr>
          <a:xfrm>
            <a:off x="1184856" y="2352541"/>
            <a:ext cx="7113431" cy="1511121"/>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493" name="Google Shape;493;p5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ICONOS EN MENÚS</a:t>
            </a:r>
            <a:endParaRPr/>
          </a:p>
        </p:txBody>
      </p:sp>
      <p:sp>
        <p:nvSpPr>
          <p:cNvPr id="494" name="Google Shape;494;p50"/>
          <p:cNvSpPr txBox="1"/>
          <p:nvPr/>
        </p:nvSpPr>
        <p:spPr>
          <a:xfrm>
            <a:off x="407875" y="927445"/>
            <a:ext cx="6977182"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AGREGANDO ICONOS A NUESTRO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poder emplear los iconos de </a:t>
            </a:r>
            <a:r>
              <a:rPr b="1" i="1" lang="es-PE" sz="1600">
                <a:solidFill>
                  <a:srgbClr val="262626"/>
                </a:solidFill>
                <a:latin typeface="Calibri"/>
                <a:ea typeface="Calibri"/>
                <a:cs typeface="Calibri"/>
                <a:sym typeface="Calibri"/>
              </a:rPr>
              <a:t>Font Awesome</a:t>
            </a:r>
            <a:r>
              <a:rPr lang="es-PE" sz="1600">
                <a:solidFill>
                  <a:srgbClr val="262626"/>
                </a:solidFill>
                <a:latin typeface="Calibri"/>
                <a:ea typeface="Calibri"/>
                <a:cs typeface="Calibri"/>
                <a:sym typeface="Calibri"/>
              </a:rPr>
              <a:t>, debemos agregar la carpeta </a:t>
            </a:r>
            <a:r>
              <a:rPr b="1" i="1" lang="es-PE" sz="1600">
                <a:solidFill>
                  <a:srgbClr val="262626"/>
                </a:solidFill>
                <a:latin typeface="Calibri"/>
                <a:ea typeface="Calibri"/>
                <a:cs typeface="Calibri"/>
                <a:sym typeface="Calibri"/>
              </a:rPr>
              <a:t>WebFonts</a:t>
            </a:r>
            <a:r>
              <a:rPr lang="es-PE" sz="1600">
                <a:solidFill>
                  <a:srgbClr val="262626"/>
                </a:solidFill>
                <a:latin typeface="Calibri"/>
                <a:ea typeface="Calibri"/>
                <a:cs typeface="Calibri"/>
                <a:sym typeface="Calibri"/>
              </a:rPr>
              <a:t> y el archivo </a:t>
            </a:r>
            <a:r>
              <a:rPr b="1" i="1" lang="es-PE" sz="1600">
                <a:solidFill>
                  <a:srgbClr val="262626"/>
                </a:solidFill>
                <a:latin typeface="Calibri"/>
                <a:ea typeface="Calibri"/>
                <a:cs typeface="Calibri"/>
                <a:sym typeface="Calibri"/>
              </a:rPr>
              <a:t>all.min.css</a:t>
            </a:r>
            <a:r>
              <a:rPr lang="es-PE" sz="1600">
                <a:solidFill>
                  <a:srgbClr val="262626"/>
                </a:solidFill>
                <a:latin typeface="Calibri"/>
                <a:ea typeface="Calibri"/>
                <a:cs typeface="Calibri"/>
                <a:sym typeface="Calibri"/>
              </a:rPr>
              <a:t> a nuestro sitio web.</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nuestra página referenciamos al archivo CSS.</a:t>
            </a:r>
            <a:endParaRPr/>
          </a:p>
        </p:txBody>
      </p:sp>
      <p:sp>
        <p:nvSpPr>
          <p:cNvPr id="495" name="Google Shape;495;p50"/>
          <p:cNvSpPr txBox="1"/>
          <p:nvPr/>
        </p:nvSpPr>
        <p:spPr>
          <a:xfrm>
            <a:off x="1253891" y="2411223"/>
            <a:ext cx="6977182"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head</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meta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charset</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"UTF-8"</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title</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Menú</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title</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link</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rel</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"stylesheet"</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type</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"text/css"</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"estilo.css"</a:t>
            </a: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link</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rel</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"stylesheet"</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type</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"text/css"</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“css/all.min.css"</a:t>
            </a: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head</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496" name="Google Shape;496;p50"/>
          <p:cNvSpPr txBox="1"/>
          <p:nvPr/>
        </p:nvSpPr>
        <p:spPr>
          <a:xfrm>
            <a:off x="407875" y="4169762"/>
            <a:ext cx="6977182"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vez hecho esto podemos agregar los iconos que deseemos a nuestra página.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este caso agregamos iconos a nuestras tres opciones de menú.</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1"/>
          <p:cNvSpPr/>
          <p:nvPr/>
        </p:nvSpPr>
        <p:spPr>
          <a:xfrm>
            <a:off x="1387884" y="1491449"/>
            <a:ext cx="6529490" cy="378188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503" name="Google Shape;503;p51"/>
          <p:cNvSpPr txBox="1"/>
          <p:nvPr/>
        </p:nvSpPr>
        <p:spPr>
          <a:xfrm>
            <a:off x="407875" y="879791"/>
            <a:ext cx="6529490"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AGREGANDO ICONOS A NUESTRO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nuestra página web agregamos el código de los iconos seleccionados.</a:t>
            </a:r>
            <a:endParaRPr/>
          </a:p>
        </p:txBody>
      </p:sp>
      <p:sp>
        <p:nvSpPr>
          <p:cNvPr id="504" name="Google Shape;504;p5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ICONOS EN MENÚS</a:t>
            </a:r>
            <a:endParaRPr/>
          </a:p>
        </p:txBody>
      </p:sp>
      <p:sp>
        <p:nvSpPr>
          <p:cNvPr id="505" name="Google Shape;505;p51"/>
          <p:cNvSpPr txBox="1"/>
          <p:nvPr/>
        </p:nvSpPr>
        <p:spPr>
          <a:xfrm>
            <a:off x="1470751" y="1577252"/>
            <a:ext cx="6368232" cy="360098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"menu"</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ul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"#precuelas"</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"fab fa-old-republic"</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 Precuelas</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"#originales"</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"fab fa-galactic-senate"</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 Originales</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"#secuelas"</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"fab fa-jedi-order"</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 Secuelas</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ul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2"/>
          <p:cNvSpPr/>
          <p:nvPr/>
        </p:nvSpPr>
        <p:spPr>
          <a:xfrm>
            <a:off x="569474" y="1640017"/>
            <a:ext cx="7925122" cy="2905349"/>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52"/>
          <p:cNvSpPr txBox="1"/>
          <p:nvPr/>
        </p:nvSpPr>
        <p:spPr>
          <a:xfrm>
            <a:off x="407875" y="888342"/>
            <a:ext cx="5165928"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AGREGANDO ICONOS A NUESTRO MENÚ</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Obtenemos una vista similar a la siguiente:</a:t>
            </a:r>
            <a:endParaRPr/>
          </a:p>
        </p:txBody>
      </p:sp>
      <p:sp>
        <p:nvSpPr>
          <p:cNvPr id="513" name="Google Shape;513;p5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ICONOS EN MENÚS</a:t>
            </a:r>
            <a:endParaRPr/>
          </a:p>
        </p:txBody>
      </p:sp>
      <p:pic>
        <p:nvPicPr>
          <p:cNvPr id="514" name="Google Shape;514;p52"/>
          <p:cNvPicPr preferRelativeResize="0"/>
          <p:nvPr/>
        </p:nvPicPr>
        <p:blipFill rotWithShape="1">
          <a:blip r:embed="rId3">
            <a:alphaModFix/>
          </a:blip>
          <a:srcRect b="10954" l="923" r="9631" t="3469"/>
          <a:stretch/>
        </p:blipFill>
        <p:spPr>
          <a:xfrm>
            <a:off x="732392" y="1713389"/>
            <a:ext cx="7671430" cy="283197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p53"/>
          <p:cNvSpPr/>
          <p:nvPr/>
        </p:nvSpPr>
        <p:spPr>
          <a:xfrm>
            <a:off x="424252" y="3963007"/>
            <a:ext cx="7966170" cy="267336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SCROLL BEHAVIOR PARA </a:t>
            </a:r>
            <a:r>
              <a:rPr b="1" lang="es-PE" sz="2800">
                <a:solidFill>
                  <a:schemeClr val="lt1"/>
                </a:solidFill>
                <a:latin typeface="Arial"/>
                <a:ea typeface="Arial"/>
                <a:cs typeface="Arial"/>
                <a:sym typeface="Arial"/>
              </a:rPr>
              <a:t>NAVEGACIÓN CON ANIMACIÓN</a:t>
            </a:r>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4"/>
          <p:cNvSpPr txBox="1"/>
          <p:nvPr/>
        </p:nvSpPr>
        <p:spPr>
          <a:xfrm>
            <a:off x="407875" y="833994"/>
            <a:ext cx="4164125" cy="246221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DESPLAZAMIENTO A UNA SECCIÓN DE LA PÁGINA</a:t>
            </a:r>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Cuando nos desplazamos hacia una sección de la página mediante enlaces, podemos observar que dicho desplazamiento es bastante abrupto.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navegador simplemente muestra la sección seleccionada.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 CSS podemos cambiar este comportamiento</a:t>
            </a:r>
            <a:endParaRPr/>
          </a:p>
        </p:txBody>
      </p:sp>
      <p:sp>
        <p:nvSpPr>
          <p:cNvPr id="528" name="Google Shape;528;p5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SCROLL BEHAVIOR PARA NAVEGACIÓN CON ANIMACIÓN</a:t>
            </a:r>
            <a:endParaRPr sz="1700">
              <a:solidFill>
                <a:srgbClr val="438AD7"/>
              </a:solidFill>
              <a:latin typeface="Calibri"/>
              <a:ea typeface="Calibri"/>
              <a:cs typeface="Calibri"/>
              <a:sym typeface="Calibri"/>
            </a:endParaRPr>
          </a:p>
        </p:txBody>
      </p:sp>
      <p:pic>
        <p:nvPicPr>
          <p:cNvPr descr="Digital Marketing Website Design | Agency website design, Digital marketing  design, Marketing agency website" id="529" name="Google Shape;529;p54"/>
          <p:cNvPicPr preferRelativeResize="0"/>
          <p:nvPr/>
        </p:nvPicPr>
        <p:blipFill rotWithShape="1">
          <a:blip r:embed="rId3">
            <a:alphaModFix/>
          </a:blip>
          <a:srcRect b="0" l="0" r="0" t="0"/>
          <a:stretch/>
        </p:blipFill>
        <p:spPr>
          <a:xfrm>
            <a:off x="4714541" y="1349406"/>
            <a:ext cx="4021584" cy="30161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5"/>
          <p:cNvSpPr/>
          <p:nvPr/>
        </p:nvSpPr>
        <p:spPr>
          <a:xfrm>
            <a:off x="1396080" y="2912465"/>
            <a:ext cx="6706199" cy="1343001"/>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536" name="Google Shape;536;p5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SCROLL BEHAVIOR PARA NAVEGACIÓN CON ANIMACIÓN</a:t>
            </a:r>
            <a:endParaRPr sz="1700">
              <a:solidFill>
                <a:srgbClr val="438AD7"/>
              </a:solidFill>
              <a:latin typeface="Calibri"/>
              <a:ea typeface="Calibri"/>
              <a:cs typeface="Calibri"/>
              <a:sym typeface="Calibri"/>
            </a:endParaRPr>
          </a:p>
        </p:txBody>
      </p:sp>
      <p:sp>
        <p:nvSpPr>
          <p:cNvPr id="537" name="Google Shape;537;p55"/>
          <p:cNvSpPr txBox="1"/>
          <p:nvPr/>
        </p:nvSpPr>
        <p:spPr>
          <a:xfrm>
            <a:off x="407875" y="826950"/>
            <a:ext cx="7428074" cy="196977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PROPIEDAD SCROLL-BEHAVIOR</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Define el comportamiento del desplazamiento en un elemento con desplazamiento.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 propiedad acepta dos posibles valores: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auto:</a:t>
            </a:r>
            <a:r>
              <a:rPr b="0" i="0" lang="es-PE" sz="1600" u="none" cap="none" strike="noStrike">
                <a:solidFill>
                  <a:srgbClr val="262626"/>
                </a:solidFill>
                <a:latin typeface="Calibri"/>
                <a:ea typeface="Calibri"/>
                <a:cs typeface="Calibri"/>
                <a:sym typeface="Calibri"/>
              </a:rPr>
              <a:t> es el comportamiento por defecto del navegador.</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smooth:</a:t>
            </a:r>
            <a:r>
              <a:rPr b="0" i="0" lang="es-PE" sz="1600" u="none" cap="none" strike="noStrike">
                <a:solidFill>
                  <a:srgbClr val="262626"/>
                </a:solidFill>
                <a:latin typeface="Calibri"/>
                <a:ea typeface="Calibri"/>
                <a:cs typeface="Calibri"/>
                <a:sym typeface="Calibri"/>
              </a:rPr>
              <a:t> define un desplazamiento suave.</a:t>
            </a:r>
            <a:endParaRPr/>
          </a:p>
          <a:p>
            <a:pPr indent="-66675" lvl="1" marL="637200" marR="0" rtl="0" algn="l">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anterior, modificamos el estilo del elemento identificado como </a:t>
            </a:r>
            <a:r>
              <a:rPr i="1" lang="es-PE" sz="1600">
                <a:solidFill>
                  <a:srgbClr val="262626"/>
                </a:solidFill>
                <a:latin typeface="Calibri"/>
                <a:ea typeface="Calibri"/>
                <a:cs typeface="Calibri"/>
                <a:sym typeface="Calibri"/>
              </a:rPr>
              <a:t>contenido</a:t>
            </a:r>
            <a:r>
              <a:rPr lang="es-PE" sz="1600">
                <a:solidFill>
                  <a:srgbClr val="262626"/>
                </a:solidFill>
                <a:latin typeface="Calibri"/>
                <a:ea typeface="Calibri"/>
                <a:cs typeface="Calibri"/>
                <a:sym typeface="Calibri"/>
              </a:rPr>
              <a:t>.</a:t>
            </a:r>
            <a:endParaRPr/>
          </a:p>
        </p:txBody>
      </p:sp>
      <p:sp>
        <p:nvSpPr>
          <p:cNvPr id="538" name="Google Shape;538;p55"/>
          <p:cNvSpPr txBox="1"/>
          <p:nvPr/>
        </p:nvSpPr>
        <p:spPr>
          <a:xfrm>
            <a:off x="1448566" y="2999188"/>
            <a:ext cx="6577236" cy="116955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#contenido</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height</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200px</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overflow-y</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scroll</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scroll-behavior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smooth</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
        <p:nvSpPr>
          <p:cNvPr id="539" name="Google Shape;539;p55"/>
          <p:cNvSpPr txBox="1"/>
          <p:nvPr/>
        </p:nvSpPr>
        <p:spPr>
          <a:xfrm>
            <a:off x="407875" y="4439097"/>
            <a:ext cx="7490068"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al hacer clic en una de las opciones del menú, se produce una animación en el desplazamiento hacia la sección que seleccionamos.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6"/>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 name="Google Shape;546;p56"/>
          <p:cNvSpPr/>
          <p:nvPr/>
        </p:nvSpPr>
        <p:spPr>
          <a:xfrm>
            <a:off x="424252" y="3963007"/>
            <a:ext cx="7966170" cy="280160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VÍNCULOS A </a:t>
            </a:r>
            <a:r>
              <a:rPr b="1" lang="es-PE" sz="2800">
                <a:solidFill>
                  <a:schemeClr val="lt1"/>
                </a:solidFill>
                <a:latin typeface="Arial"/>
                <a:ea typeface="Arial"/>
                <a:cs typeface="Arial"/>
                <a:sym typeface="Arial"/>
              </a:rPr>
              <a:t>PÁGINAS EXTERNAS</a:t>
            </a:r>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7"/>
          <p:cNvSpPr txBox="1"/>
          <p:nvPr/>
        </p:nvSpPr>
        <p:spPr>
          <a:xfrm>
            <a:off x="407874" y="885145"/>
            <a:ext cx="7204493"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HIPERVÍNCULOS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hipervínculos (también llamados enlaces o links) permiten direccionar hacia:</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Una sección de la misma página.</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Otra página dentro del sitio web.</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Una página externa (otro sitio web).</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todos estos casos utilizamos la etiqueta </a:t>
            </a:r>
            <a:r>
              <a:rPr b="1" lang="es-PE" sz="1600">
                <a:solidFill>
                  <a:srgbClr val="262626"/>
                </a:solidFill>
                <a:latin typeface="Calibri"/>
                <a:ea typeface="Calibri"/>
                <a:cs typeface="Calibri"/>
                <a:sym typeface="Calibri"/>
              </a:rPr>
              <a:t>&lt;a&gt;</a:t>
            </a:r>
            <a:r>
              <a:rPr lang="es-PE" sz="1600">
                <a:solidFill>
                  <a:srgbClr val="262626"/>
                </a:solidFill>
                <a:latin typeface="Calibri"/>
                <a:ea typeface="Calibri"/>
                <a:cs typeface="Calibri"/>
                <a:sym typeface="Calibri"/>
              </a:rPr>
              <a:t> (anchor) y el atributo </a:t>
            </a:r>
            <a:r>
              <a:rPr b="1" lang="es-PE" sz="1600">
                <a:solidFill>
                  <a:srgbClr val="262626"/>
                </a:solidFill>
                <a:latin typeface="Calibri"/>
                <a:ea typeface="Calibri"/>
                <a:cs typeface="Calibri"/>
                <a:sym typeface="Calibri"/>
              </a:rPr>
              <a:t>href</a:t>
            </a:r>
            <a:r>
              <a:rPr lang="es-PE" sz="1600">
                <a:solidFill>
                  <a:srgbClr val="262626"/>
                </a:solidFill>
                <a:latin typeface="Calibri"/>
                <a:ea typeface="Calibri"/>
                <a:cs typeface="Calibri"/>
                <a:sym typeface="Calibri"/>
              </a:rPr>
              <a:t>.</a:t>
            </a:r>
            <a:endParaRPr/>
          </a:p>
        </p:txBody>
      </p:sp>
      <p:sp>
        <p:nvSpPr>
          <p:cNvPr id="553" name="Google Shape;553;p5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VÍNCULOS A PÁGINAS EXTERNAS</a:t>
            </a:r>
            <a:endParaRPr sz="1700">
              <a:solidFill>
                <a:srgbClr val="438AD7"/>
              </a:solidFill>
              <a:latin typeface="Calibri"/>
              <a:ea typeface="Calibri"/>
              <a:cs typeface="Calibri"/>
              <a:sym typeface="Calibri"/>
            </a:endParaRPr>
          </a:p>
        </p:txBody>
      </p:sp>
      <p:pic>
        <p:nvPicPr>
          <p:cNvPr descr="Person Using Laptop Computer during Daytime · Free Stock Photo" id="554" name="Google Shape;554;p57"/>
          <p:cNvPicPr preferRelativeResize="0"/>
          <p:nvPr/>
        </p:nvPicPr>
        <p:blipFill rotWithShape="1">
          <a:blip r:embed="rId3">
            <a:alphaModFix/>
          </a:blip>
          <a:srcRect b="10835" l="0" r="0" t="26253"/>
          <a:stretch/>
        </p:blipFill>
        <p:spPr>
          <a:xfrm>
            <a:off x="1903677" y="2857500"/>
            <a:ext cx="5336646" cy="223828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8"/>
          <p:cNvSpPr/>
          <p:nvPr/>
        </p:nvSpPr>
        <p:spPr>
          <a:xfrm>
            <a:off x="1056819" y="1594210"/>
            <a:ext cx="7072255" cy="3403919"/>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58"/>
          <p:cNvSpPr txBox="1"/>
          <p:nvPr/>
        </p:nvSpPr>
        <p:spPr>
          <a:xfrm>
            <a:off x="407875" y="888270"/>
            <a:ext cx="6207174"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NUESTRO SITIO WEB</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trabajará con el sitio web desarrollado en los slides anteriores.</a:t>
            </a:r>
            <a:endParaRPr/>
          </a:p>
        </p:txBody>
      </p:sp>
      <p:sp>
        <p:nvSpPr>
          <p:cNvPr id="562" name="Google Shape;562;p5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VÍNCULOS A PÁGINAS EXTERNAS</a:t>
            </a:r>
            <a:endParaRPr sz="1700">
              <a:solidFill>
                <a:srgbClr val="438AD7"/>
              </a:solidFill>
              <a:latin typeface="Calibri"/>
              <a:ea typeface="Calibri"/>
              <a:cs typeface="Calibri"/>
              <a:sym typeface="Calibri"/>
            </a:endParaRPr>
          </a:p>
        </p:txBody>
      </p:sp>
      <p:pic>
        <p:nvPicPr>
          <p:cNvPr id="563" name="Google Shape;563;p58"/>
          <p:cNvPicPr preferRelativeResize="0"/>
          <p:nvPr/>
        </p:nvPicPr>
        <p:blipFill rotWithShape="1">
          <a:blip r:embed="rId3">
            <a:alphaModFix/>
          </a:blip>
          <a:srcRect b="5436" l="1495" r="0" t="3878"/>
          <a:stretch/>
        </p:blipFill>
        <p:spPr>
          <a:xfrm>
            <a:off x="1279402" y="1793289"/>
            <a:ext cx="6747258" cy="303344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9"/>
          <p:cNvSpPr/>
          <p:nvPr/>
        </p:nvSpPr>
        <p:spPr>
          <a:xfrm>
            <a:off x="606423" y="1291100"/>
            <a:ext cx="7005946" cy="276945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570" name="Google Shape;570;p59"/>
          <p:cNvSpPr txBox="1"/>
          <p:nvPr/>
        </p:nvSpPr>
        <p:spPr>
          <a:xfrm>
            <a:off x="407875" y="744643"/>
            <a:ext cx="4820076"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NUESTRO SITIO WEB</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Definimos los enlaces que conforman el menú:</a:t>
            </a:r>
            <a:endParaRPr/>
          </a:p>
        </p:txBody>
      </p:sp>
      <p:sp>
        <p:nvSpPr>
          <p:cNvPr id="571" name="Google Shape;571;p5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VÍNCULOS A PÁGINAS EXTERNAS</a:t>
            </a:r>
            <a:endParaRPr sz="1700">
              <a:solidFill>
                <a:srgbClr val="438AD7"/>
              </a:solidFill>
              <a:latin typeface="Calibri"/>
              <a:ea typeface="Calibri"/>
              <a:cs typeface="Calibri"/>
              <a:sym typeface="Calibri"/>
            </a:endParaRPr>
          </a:p>
        </p:txBody>
      </p:sp>
      <p:sp>
        <p:nvSpPr>
          <p:cNvPr id="572" name="Google Shape;572;p59"/>
          <p:cNvSpPr txBox="1"/>
          <p:nvPr/>
        </p:nvSpPr>
        <p:spPr>
          <a:xfrm>
            <a:off x="759207" y="1337000"/>
            <a:ext cx="6700377" cy="267765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"menu"</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ul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i</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"fas fa-film"</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 Películas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i</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"fas fa-tv"</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 Series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i</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"fab fa-jedi-order"</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 Sitio Oficial</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ul</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t/>
            </a:r>
            <a:endParaRPr b="0" sz="1200">
              <a:solidFill>
                <a:srgbClr val="D4D4D4"/>
              </a:solidFill>
              <a:latin typeface="Consolas"/>
              <a:ea typeface="Consolas"/>
              <a:cs typeface="Consolas"/>
              <a:sym typeface="Consolas"/>
            </a:endParaRPr>
          </a:p>
        </p:txBody>
      </p:sp>
      <p:sp>
        <p:nvSpPr>
          <p:cNvPr id="573" name="Google Shape;573;p59"/>
          <p:cNvSpPr txBox="1"/>
          <p:nvPr/>
        </p:nvSpPr>
        <p:spPr>
          <a:xfrm>
            <a:off x="407875" y="4122135"/>
            <a:ext cx="7138144" cy="369332"/>
          </a:xfrm>
          <a:prstGeom prst="rect">
            <a:avLst/>
          </a:prstGeom>
          <a:noFill/>
          <a:ln>
            <a:noFill/>
          </a:ln>
        </p:spPr>
        <p:txBody>
          <a:bodyPr anchorCtr="0" anchor="t" bIns="45700" lIns="91425" spcFirstLastPara="1" rIns="91425" wrap="square" tIns="45700">
            <a:spAutoFit/>
          </a:bodyPr>
          <a:lstStyle/>
          <a:p>
            <a:pPr indent="-168275" lvl="0" marL="180000" marR="0" rtl="0" algn="l">
              <a:spcBef>
                <a:spcPts val="0"/>
              </a:spcBef>
              <a:spcAft>
                <a:spcPts val="0"/>
              </a:spcAft>
              <a:buClr>
                <a:srgbClr val="262626"/>
              </a:buClr>
              <a:buSzPts val="1800"/>
              <a:buFont typeface="Arial"/>
              <a:buChar char="•"/>
            </a:pPr>
            <a:r>
              <a:rPr lang="es-PE" sz="1800">
                <a:solidFill>
                  <a:srgbClr val="262626"/>
                </a:solidFill>
                <a:latin typeface="Calibri"/>
                <a:ea typeface="Calibri"/>
                <a:cs typeface="Calibri"/>
                <a:sym typeface="Calibri"/>
              </a:rPr>
              <a:t>Agregamos el logo al div “contenido” y la etiqueta H2 “PELÍCULAS”</a:t>
            </a:r>
            <a:endParaRPr/>
          </a:p>
        </p:txBody>
      </p:sp>
      <p:sp>
        <p:nvSpPr>
          <p:cNvPr id="574" name="Google Shape;574;p59"/>
          <p:cNvSpPr/>
          <p:nvPr/>
        </p:nvSpPr>
        <p:spPr>
          <a:xfrm>
            <a:off x="1206009" y="4488899"/>
            <a:ext cx="5961525" cy="71982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575" name="Google Shape;575;p59"/>
          <p:cNvSpPr txBox="1"/>
          <p:nvPr/>
        </p:nvSpPr>
        <p:spPr>
          <a:xfrm>
            <a:off x="1275133" y="4530374"/>
            <a:ext cx="5823275"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"logo"</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6688CC"/>
                </a:solidFill>
                <a:latin typeface="Arial"/>
                <a:ea typeface="Arial"/>
                <a:cs typeface="Arial"/>
                <a:sym typeface="Arial"/>
              </a:rPr>
              <a:t>&lt;</a:t>
            </a:r>
            <a:r>
              <a:rPr b="0" lang="es-PE" sz="1200">
                <a:solidFill>
                  <a:srgbClr val="225588"/>
                </a:solidFill>
                <a:latin typeface="Arial"/>
                <a:ea typeface="Arial"/>
                <a:cs typeface="Arial"/>
                <a:sym typeface="Arial"/>
              </a:rPr>
              <a:t>img</a:t>
            </a:r>
            <a:r>
              <a:rPr b="0" lang="es-PE" sz="1200">
                <a:solidFill>
                  <a:srgbClr val="6688CC"/>
                </a:solidFill>
                <a:latin typeface="Arial"/>
                <a:ea typeface="Arial"/>
                <a:cs typeface="Arial"/>
                <a:sym typeface="Arial"/>
              </a:rPr>
              <a:t> </a:t>
            </a:r>
            <a:r>
              <a:rPr b="0" lang="es-PE" sz="1200">
                <a:solidFill>
                  <a:srgbClr val="DDBB88"/>
                </a:solidFill>
                <a:latin typeface="Arial"/>
                <a:ea typeface="Arial"/>
                <a:cs typeface="Arial"/>
                <a:sym typeface="Arial"/>
              </a:rPr>
              <a:t>src</a:t>
            </a:r>
            <a:r>
              <a:rPr b="0" lang="es-PE" sz="1200">
                <a:solidFill>
                  <a:srgbClr val="6688CC"/>
                </a:solidFill>
                <a:latin typeface="Arial"/>
                <a:ea typeface="Arial"/>
                <a:cs typeface="Arial"/>
                <a:sym typeface="Arial"/>
              </a:rPr>
              <a:t>=</a:t>
            </a:r>
            <a:r>
              <a:rPr b="0" lang="es-PE" sz="1200">
                <a:solidFill>
                  <a:srgbClr val="22AA44"/>
                </a:solidFill>
                <a:latin typeface="Arial"/>
                <a:ea typeface="Arial"/>
                <a:cs typeface="Arial"/>
                <a:sym typeface="Arial"/>
              </a:rPr>
              <a:t>"img/star-wars-logo.png"</a:t>
            </a:r>
            <a:r>
              <a:rPr b="0" lang="es-PE" sz="1200">
                <a:solidFill>
                  <a:srgbClr val="6688CC"/>
                </a:solidFill>
                <a:latin typeface="Arial"/>
                <a:ea typeface="Arial"/>
                <a:cs typeface="Arial"/>
                <a:sym typeface="Arial"/>
              </a:rPr>
              <a:t> </a:t>
            </a:r>
            <a:r>
              <a:rPr b="0" lang="es-PE" sz="1200">
                <a:solidFill>
                  <a:srgbClr val="DDBB88"/>
                </a:solidFill>
                <a:latin typeface="Arial"/>
                <a:ea typeface="Arial"/>
                <a:cs typeface="Arial"/>
                <a:sym typeface="Arial"/>
              </a:rPr>
              <a:t>alt</a:t>
            </a:r>
            <a:r>
              <a:rPr b="0" lang="es-PE" sz="1200">
                <a:solidFill>
                  <a:srgbClr val="6688CC"/>
                </a:solidFill>
                <a:latin typeface="Arial"/>
                <a:ea typeface="Arial"/>
                <a:cs typeface="Arial"/>
                <a:sym typeface="Arial"/>
              </a:rPr>
              <a:t>=</a:t>
            </a:r>
            <a:r>
              <a:rPr b="0" lang="es-PE" sz="1200">
                <a:solidFill>
                  <a:srgbClr val="22AA44"/>
                </a:solidFill>
                <a:latin typeface="Arial"/>
                <a:ea typeface="Arial"/>
                <a:cs typeface="Arial"/>
                <a:sym typeface="Arial"/>
              </a:rPr>
              <a:t>"Star Wars"</a:t>
            </a:r>
            <a:r>
              <a:rPr b="0" lang="es-PE" sz="1200">
                <a:solidFill>
                  <a:srgbClr val="6688CC"/>
                </a:solidFill>
                <a:latin typeface="Arial"/>
                <a:ea typeface="Arial"/>
                <a:cs typeface="Arial"/>
                <a:sym typeface="Arial"/>
              </a:rPr>
              <a:t>/&gt;&lt;/</a:t>
            </a:r>
            <a:r>
              <a:rPr b="0" lang="es-PE" sz="1200">
                <a:solidFill>
                  <a:srgbClr val="225588"/>
                </a:solidFill>
                <a:latin typeface="Arial"/>
                <a:ea typeface="Arial"/>
                <a:cs typeface="Arial"/>
                <a:sym typeface="Arial"/>
              </a:rPr>
              <a:t>div</a:t>
            </a:r>
            <a:r>
              <a:rPr b="0" lang="es-PE" sz="1200">
                <a:solidFill>
                  <a:srgbClr val="6688CC"/>
                </a:solidFill>
                <a:latin typeface="Arial"/>
                <a:ea typeface="Arial"/>
                <a:cs typeface="Arial"/>
                <a:sym typeface="Arial"/>
              </a:rPr>
              <a:t>&gt;</a:t>
            </a:r>
            <a:endParaRPr/>
          </a:p>
          <a:p>
            <a:pPr indent="0" lvl="0" marL="0" marR="0" rtl="0" algn="l">
              <a:spcBef>
                <a:spcPts val="0"/>
              </a:spcBef>
              <a:spcAft>
                <a:spcPts val="0"/>
              </a:spcAft>
              <a:buNone/>
            </a:pPr>
            <a:r>
              <a:t/>
            </a:r>
            <a:endParaRPr b="0" sz="1200">
              <a:solidFill>
                <a:srgbClr val="D4D4D4"/>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6"/>
          <p:cNvSpPr/>
          <p:nvPr/>
        </p:nvSpPr>
        <p:spPr>
          <a:xfrm>
            <a:off x="1603842" y="1917758"/>
            <a:ext cx="5929798" cy="41586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79" name="Google Shape;79;p6"/>
          <p:cNvSpPr txBox="1"/>
          <p:nvPr/>
        </p:nvSpPr>
        <p:spPr>
          <a:xfrm>
            <a:off x="407875" y="803823"/>
            <a:ext cx="7020733"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ENLACES EN HTML</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colocar un enlace en un documento HTML se utiliza la etiqueta </a:t>
            </a:r>
            <a:r>
              <a:rPr b="1" lang="es-PE" sz="1600">
                <a:solidFill>
                  <a:srgbClr val="262626"/>
                </a:solidFill>
                <a:latin typeface="Calibri"/>
                <a:ea typeface="Calibri"/>
                <a:cs typeface="Calibri"/>
                <a:sym typeface="Calibri"/>
              </a:rPr>
              <a:t>&lt;a&gt;</a:t>
            </a:r>
            <a:r>
              <a:rPr lang="es-PE" sz="1600">
                <a:solidFill>
                  <a:srgbClr val="262626"/>
                </a:solidFill>
                <a:latin typeface="Calibri"/>
                <a:ea typeface="Calibri"/>
                <a:cs typeface="Calibri"/>
                <a:sym typeface="Calibri"/>
              </a:rPr>
              <a:t> (anchor).</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atributo </a:t>
            </a:r>
            <a:r>
              <a:rPr b="1" lang="es-PE" sz="1600">
                <a:solidFill>
                  <a:srgbClr val="262626"/>
                </a:solidFill>
                <a:latin typeface="Calibri"/>
                <a:ea typeface="Calibri"/>
                <a:cs typeface="Calibri"/>
                <a:sym typeface="Calibri"/>
              </a:rPr>
              <a:t>href</a:t>
            </a:r>
            <a:r>
              <a:rPr lang="es-PE" sz="1600">
                <a:solidFill>
                  <a:srgbClr val="262626"/>
                </a:solidFill>
                <a:latin typeface="Calibri"/>
                <a:ea typeface="Calibri"/>
                <a:cs typeface="Calibri"/>
                <a:sym typeface="Calibri"/>
              </a:rPr>
              <a:t> indica la dirección del recurso al que se desea referenciar.</a:t>
            </a:r>
            <a:endParaRPr/>
          </a:p>
        </p:txBody>
      </p:sp>
      <p:sp>
        <p:nvSpPr>
          <p:cNvPr id="80" name="Google Shape;80;p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sp>
        <p:nvSpPr>
          <p:cNvPr id="81" name="Google Shape;81;p6"/>
          <p:cNvSpPr txBox="1"/>
          <p:nvPr/>
        </p:nvSpPr>
        <p:spPr>
          <a:xfrm>
            <a:off x="1650737" y="1974955"/>
            <a:ext cx="5823275"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"https://www.google.com/"</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Google</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82" name="Google Shape;82;p6"/>
          <p:cNvSpPr txBox="1"/>
          <p:nvPr/>
        </p:nvSpPr>
        <p:spPr>
          <a:xfrm>
            <a:off x="407875" y="2695186"/>
            <a:ext cx="8120108" cy="221599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ejemplo mostrado:</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ancla de origen (o texto de enlace) es la palabra “Google”.</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La dirección está dada por la ubicación de la web de Google. (</a:t>
            </a:r>
            <a:r>
              <a:rPr b="0" i="1" lang="es-PE" sz="1600" u="sng" cap="none" strike="noStrike">
                <a:solidFill>
                  <a:srgbClr val="1F85A6"/>
                </a:solidFill>
                <a:latin typeface="Calibri"/>
                <a:ea typeface="Calibri"/>
                <a:cs typeface="Calibri"/>
                <a:sym typeface="Calibri"/>
                <a:hlinkClick r:id="rId3">
                  <a:extLst>
                    <a:ext uri="{A12FA001-AC4F-418D-AE19-62706E023703}">
                      <ahyp:hlinkClr val="tx"/>
                    </a:ext>
                  </a:extLst>
                </a:hlinkClick>
              </a:rPr>
              <a:t>https://www.google.com</a:t>
            </a:r>
            <a:r>
              <a:rPr b="0" i="0" lang="es-PE" sz="1600" u="none" cap="none" strike="noStrike">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Por defecto, en los navegadores, los enlaces se muestran con colores:</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Un enlace no visitado se muestra de color azul y subrayado.</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Un enlace visitado se muestra de color morado y subrayado.</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Un enlace activo se muestra de color rojo y subrayado. Un enlace está activo al momento en que se hace clic sobre este.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0"/>
          <p:cNvSpPr/>
          <p:nvPr/>
        </p:nvSpPr>
        <p:spPr>
          <a:xfrm>
            <a:off x="1567543" y="3903166"/>
            <a:ext cx="5982788" cy="115677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582" name="Google Shape;582;p60"/>
          <p:cNvSpPr/>
          <p:nvPr/>
        </p:nvSpPr>
        <p:spPr>
          <a:xfrm>
            <a:off x="1567543" y="1915546"/>
            <a:ext cx="5982788" cy="118470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583" name="Google Shape;583;p60"/>
          <p:cNvSpPr txBox="1"/>
          <p:nvPr/>
        </p:nvSpPr>
        <p:spPr>
          <a:xfrm>
            <a:off x="407875" y="740582"/>
            <a:ext cx="8164347"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ENLACES A PÁGINAS O SITIOS EXTERNOS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direccionar a un sitio web externo colocamos la URL de la ubicación destino en el atributo </a:t>
            </a:r>
            <a:r>
              <a:rPr b="1" lang="es-PE" sz="1600">
                <a:solidFill>
                  <a:srgbClr val="262626"/>
                </a:solidFill>
                <a:latin typeface="Calibri"/>
                <a:ea typeface="Calibri"/>
                <a:cs typeface="Calibri"/>
                <a:sym typeface="Calibri"/>
              </a:rPr>
              <a:t>href</a:t>
            </a:r>
            <a:r>
              <a:rPr lang="es-PE" sz="1600">
                <a:solidFill>
                  <a:srgbClr val="262626"/>
                </a:solidFill>
                <a:latin typeface="Calibri"/>
                <a:ea typeface="Calibri"/>
                <a:cs typeface="Calibri"/>
                <a:sym typeface="Calibri"/>
              </a:rPr>
              <a:t> de la etiqueta </a:t>
            </a:r>
            <a:r>
              <a:rPr b="1" lang="es-PE" sz="1600">
                <a:solidFill>
                  <a:srgbClr val="262626"/>
                </a:solidFill>
                <a:latin typeface="Calibri"/>
                <a:ea typeface="Calibri"/>
                <a:cs typeface="Calibri"/>
                <a:sym typeface="Calibri"/>
              </a:rPr>
              <a:t>&lt;a&gt;</a:t>
            </a:r>
            <a:r>
              <a:rPr lang="es-PE" sz="1600">
                <a:solidFill>
                  <a:srgbClr val="262626"/>
                </a:solidFill>
                <a:latin typeface="Calibri"/>
                <a:ea typeface="Calibri"/>
                <a:cs typeface="Calibri"/>
                <a:sym typeface="Calibri"/>
              </a:rPr>
              <a:t>.</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nuestro ejemplo, agregamos la URL de un sitio externo en la tercera opción del menú</a:t>
            </a:r>
            <a:endParaRPr/>
          </a:p>
        </p:txBody>
      </p:sp>
      <p:sp>
        <p:nvSpPr>
          <p:cNvPr id="584" name="Google Shape;584;p6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VÍNCULOS A PÁGINAS EXTERNAS</a:t>
            </a:r>
            <a:endParaRPr sz="1700">
              <a:solidFill>
                <a:srgbClr val="438AD7"/>
              </a:solidFill>
              <a:latin typeface="Calibri"/>
              <a:ea typeface="Calibri"/>
              <a:cs typeface="Calibri"/>
              <a:sym typeface="Calibri"/>
            </a:endParaRPr>
          </a:p>
        </p:txBody>
      </p:sp>
      <p:sp>
        <p:nvSpPr>
          <p:cNvPr id="585" name="Google Shape;585;p60"/>
          <p:cNvSpPr txBox="1"/>
          <p:nvPr/>
        </p:nvSpPr>
        <p:spPr>
          <a:xfrm>
            <a:off x="1660361" y="2003232"/>
            <a:ext cx="5823275" cy="1015663"/>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"https://www.starwars.com/"</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"fab fa-jedi-order"</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 Sitio Oficial</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
        <p:nvSpPr>
          <p:cNvPr id="586" name="Google Shape;586;p60"/>
          <p:cNvSpPr txBox="1"/>
          <p:nvPr/>
        </p:nvSpPr>
        <p:spPr>
          <a:xfrm>
            <a:off x="489824" y="3290331"/>
            <a:ext cx="8164347"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 deseamos que el sitio web cargue en una nueva pestaña del navegador, podemos usar el atributo target.</a:t>
            </a:r>
            <a:endParaRPr/>
          </a:p>
        </p:txBody>
      </p:sp>
      <p:sp>
        <p:nvSpPr>
          <p:cNvPr id="587" name="Google Shape;587;p60"/>
          <p:cNvSpPr txBox="1"/>
          <p:nvPr/>
        </p:nvSpPr>
        <p:spPr>
          <a:xfrm>
            <a:off x="1647556" y="3972853"/>
            <a:ext cx="5823275" cy="1015663"/>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"https://www.starwars.com/" </a:t>
            </a:r>
            <a:r>
              <a:rPr b="0" lang="es-PE" sz="1200">
                <a:solidFill>
                  <a:srgbClr val="9CDCFE"/>
                </a:solidFill>
                <a:latin typeface="Consolas"/>
                <a:ea typeface="Consolas"/>
                <a:cs typeface="Consolas"/>
                <a:sym typeface="Consolas"/>
              </a:rPr>
              <a:t>target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"_blank"</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class</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"fab fa-jedi-order"</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i</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 Sitio Oficial</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a</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p61"/>
          <p:cNvSpPr/>
          <p:nvPr/>
        </p:nvSpPr>
        <p:spPr>
          <a:xfrm>
            <a:off x="407875" y="995603"/>
            <a:ext cx="6800190" cy="34932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7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Con CSS podemos aplicar efectos que en el pasado no estaban a nuestro alcance de manera nativa.</a:t>
            </a:r>
            <a:endParaRPr/>
          </a:p>
          <a:p>
            <a:pPr indent="-177800" lvl="0" marL="285750"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Podemos aplicar efectos que permiten un acabado más elegante de nuestros elementos e interacciones en HTML y CSS como el scroll behavior.</a:t>
            </a:r>
            <a:endParaRPr/>
          </a:p>
          <a:p>
            <a:pPr indent="-177800" lvl="0" marL="285750"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Podemos crear listas mucho más ordenadas con las etiquetas UL y OL.</a:t>
            </a:r>
            <a:endParaRPr/>
          </a:p>
          <a:p>
            <a:pPr indent="-177800" lvl="0" marL="285750"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La barra de navegación o “</a:t>
            </a:r>
            <a:r>
              <a:rPr lang="es-PE" sz="1700">
                <a:solidFill>
                  <a:srgbClr val="FFFFFF"/>
                </a:solidFill>
                <a:latin typeface="Calibri"/>
                <a:ea typeface="Calibri"/>
                <a:cs typeface="Calibri"/>
                <a:sym typeface="Calibri"/>
              </a:rPr>
              <a:t>menú</a:t>
            </a:r>
            <a:r>
              <a:rPr lang="es-PE" sz="1700">
                <a:solidFill>
                  <a:srgbClr val="FFFFFF"/>
                </a:solidFill>
                <a:latin typeface="Calibri"/>
                <a:ea typeface="Calibri"/>
                <a:cs typeface="Calibri"/>
                <a:sym typeface="Calibri"/>
              </a:rPr>
              <a:t>” es fundamental para cualquier sitio web con más de una “página”.</a:t>
            </a:r>
            <a:endParaRPr sz="1700">
              <a:solidFill>
                <a:srgbClr val="FFFFFF"/>
              </a:solidFill>
              <a:latin typeface="Calibri"/>
              <a:ea typeface="Calibri"/>
              <a:cs typeface="Calibri"/>
              <a:sym typeface="Calibri"/>
            </a:endParaRPr>
          </a:p>
          <a:p>
            <a:pPr indent="0" lvl="1" marL="457200" marR="0" rtl="0" algn="l">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595" name="Google Shape;595;p6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chemeClr val="lt1"/>
                </a:solidFill>
                <a:latin typeface="Calibri"/>
                <a:ea typeface="Calibri"/>
                <a:cs typeface="Calibri"/>
                <a:sym typeface="Calibri"/>
              </a:rPr>
              <a:t>/ CONCLUSIONES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2"/>
          <p:cNvSpPr txBox="1"/>
          <p:nvPr/>
        </p:nvSpPr>
        <p:spPr>
          <a:xfrm>
            <a:off x="407875" y="674772"/>
            <a:ext cx="8460526" cy="4557627"/>
          </a:xfrm>
          <a:prstGeom prst="rect">
            <a:avLst/>
          </a:prstGeom>
          <a:noFill/>
          <a:ln>
            <a:noFill/>
          </a:ln>
        </p:spPr>
        <p:txBody>
          <a:bodyPr anchorCtr="0" anchor="t" bIns="91425" lIns="91425" spcFirstLastPara="1" rIns="91425" wrap="square" tIns="91425">
            <a:noAutofit/>
          </a:bodyPr>
          <a:lstStyle/>
          <a:p>
            <a:pPr indent="-174625"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Bordes CSS. Recuperado de https://lenguajecss.com/css/modelo-de-cajas/bordes/</a:t>
            </a:r>
            <a:endParaRPr/>
          </a:p>
          <a:p>
            <a:pPr indent="-73025"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Esquinas redondeadas. Recuperado de https://lenguajecss.com/css/modelo-de-cajas/border-radius/</a:t>
            </a:r>
            <a:endParaRPr/>
          </a:p>
          <a:p>
            <a:pPr indent="-73025"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Sombras CSS. Recuperado de https://lenguajecss.com/css/efectos/sombras-css/</a:t>
            </a:r>
            <a:endParaRPr/>
          </a:p>
          <a:p>
            <a:pPr indent="-73025"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Selectores CSS. Recuperado de https://developer.mozilla.org/es/docs/Web/CSS/CSS_Selectors</a:t>
            </a:r>
            <a:endParaRPr/>
          </a:p>
          <a:p>
            <a:pPr indent="-73025"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W3C. (2015). CSS / Selectores CSS. Recuperado de https://www.w3.org/wiki/CSS_/_Selectores_CSS</a:t>
            </a:r>
            <a:endParaRPr/>
          </a:p>
          <a:p>
            <a:pPr indent="-73025"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W3Schools. (2021). CSS Combinators. Recuperado de https://www.w3schools.com/css/css_combinators.asp</a:t>
            </a:r>
            <a:endParaRPr/>
          </a:p>
          <a:p>
            <a:pPr indent="0" lvl="0" marL="0" marR="0" rtl="0" algn="l">
              <a:spcBef>
                <a:spcPts val="0"/>
              </a:spcBef>
              <a:spcAft>
                <a:spcPts val="0"/>
              </a:spcAft>
              <a:buClr>
                <a:schemeClr val="dk1"/>
              </a:buClr>
              <a:buSzPts val="1500"/>
              <a:buFont typeface="Arial"/>
              <a:buNone/>
            </a:pPr>
            <a:r>
              <a:t/>
            </a:r>
            <a:endParaRPr sz="1500">
              <a:solidFill>
                <a:srgbClr val="006621"/>
              </a:solidFill>
              <a:latin typeface="Calibri"/>
              <a:ea typeface="Calibri"/>
              <a:cs typeface="Calibri"/>
              <a:sym typeface="Calibri"/>
            </a:endParaRPr>
          </a:p>
        </p:txBody>
      </p:sp>
      <p:sp>
        <p:nvSpPr>
          <p:cNvPr id="602" name="Google Shape;602;p6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BIBLIOGRAFÍA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7"/>
          <p:cNvSpPr/>
          <p:nvPr/>
        </p:nvSpPr>
        <p:spPr>
          <a:xfrm>
            <a:off x="1382234" y="3717430"/>
            <a:ext cx="6379534" cy="63263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89" name="Google Shape;89;p7"/>
          <p:cNvSpPr/>
          <p:nvPr/>
        </p:nvSpPr>
        <p:spPr>
          <a:xfrm>
            <a:off x="1607101" y="1836808"/>
            <a:ext cx="5929798" cy="41586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90" name="Google Shape;90;p7"/>
          <p:cNvSpPr txBox="1"/>
          <p:nvPr/>
        </p:nvSpPr>
        <p:spPr>
          <a:xfrm>
            <a:off x="407875" y="865287"/>
            <a:ext cx="6311274"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ENLACES A PÁGINAS EXTERNAS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direccionar a un sitio web externo colocamos su URL en el atributo </a:t>
            </a:r>
            <a:r>
              <a:rPr b="1" lang="es-PE" sz="1600">
                <a:solidFill>
                  <a:srgbClr val="262626"/>
                </a:solidFill>
                <a:latin typeface="Calibri"/>
                <a:ea typeface="Calibri"/>
                <a:cs typeface="Calibri"/>
                <a:sym typeface="Calibri"/>
              </a:rPr>
              <a:t>href</a:t>
            </a:r>
            <a:r>
              <a:rPr lang="es-PE" sz="1600">
                <a:solidFill>
                  <a:srgbClr val="262626"/>
                </a:solidFill>
                <a:latin typeface="Calibri"/>
                <a:ea typeface="Calibri"/>
                <a:cs typeface="Calibri"/>
                <a:sym typeface="Calibri"/>
              </a:rPr>
              <a:t> de la etiqueta </a:t>
            </a:r>
            <a:r>
              <a:rPr b="1" lang="es-PE" sz="1600">
                <a:solidFill>
                  <a:srgbClr val="262626"/>
                </a:solidFill>
                <a:latin typeface="Calibri"/>
                <a:ea typeface="Calibri"/>
                <a:cs typeface="Calibri"/>
                <a:sym typeface="Calibri"/>
              </a:rPr>
              <a:t>&lt;a&gt;</a:t>
            </a:r>
            <a:r>
              <a:rPr lang="es-PE" sz="1600">
                <a:solidFill>
                  <a:srgbClr val="262626"/>
                </a:solidFill>
                <a:latin typeface="Calibri"/>
                <a:ea typeface="Calibri"/>
                <a:cs typeface="Calibri"/>
                <a:sym typeface="Calibri"/>
              </a:rPr>
              <a:t>.</a:t>
            </a:r>
            <a:endParaRPr/>
          </a:p>
        </p:txBody>
      </p:sp>
      <p:sp>
        <p:nvSpPr>
          <p:cNvPr id="91" name="Google Shape;91;p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sp>
        <p:nvSpPr>
          <p:cNvPr id="92" name="Google Shape;92;p7"/>
          <p:cNvSpPr txBox="1"/>
          <p:nvPr/>
        </p:nvSpPr>
        <p:spPr>
          <a:xfrm>
            <a:off x="1660362" y="1890852"/>
            <a:ext cx="5823275"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"https://www.google.com/"</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Google</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93" name="Google Shape;93;p7"/>
          <p:cNvSpPr txBox="1"/>
          <p:nvPr/>
        </p:nvSpPr>
        <p:spPr>
          <a:xfrm>
            <a:off x="407875" y="2765986"/>
            <a:ext cx="7502548"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También podemos direccionar hacia una página web ubicada dentro de nuestro sitio. Para ello no es necesario colocar toda la URL de la página sino solo su ubicación dentro del sitio.</a:t>
            </a:r>
            <a:endParaRPr/>
          </a:p>
        </p:txBody>
      </p:sp>
      <p:sp>
        <p:nvSpPr>
          <p:cNvPr id="94" name="Google Shape;94;p7"/>
          <p:cNvSpPr txBox="1"/>
          <p:nvPr/>
        </p:nvSpPr>
        <p:spPr>
          <a:xfrm>
            <a:off x="1438285" y="3781511"/>
            <a:ext cx="6267429" cy="523220"/>
          </a:xfrm>
          <a:prstGeom prst="rect">
            <a:avLst/>
          </a:prstGeom>
          <a:solidFill>
            <a:srgbClr val="DAE5F1"/>
          </a:solidFill>
          <a:ln>
            <a:noFill/>
          </a:ln>
        </p:spPr>
        <p:txBody>
          <a:bodyPr anchorCtr="0" anchor="t" bIns="45700" lIns="91425" spcFirstLastPara="1" rIns="91425" wrap="square" tIns="45700">
            <a:spAutoFit/>
          </a:bodyPr>
          <a:lstStyle/>
          <a:p>
            <a:pPr indent="0" lvl="0" marL="11725" marR="0" rtl="0" algn="l">
              <a:spcBef>
                <a:spcPts val="0"/>
              </a:spcBef>
              <a:spcAft>
                <a:spcPts val="0"/>
              </a:spcAft>
              <a:buNone/>
            </a:pPr>
            <a:r>
              <a:rPr lang="es-PE" sz="1400">
                <a:solidFill>
                  <a:srgbClr val="262626"/>
                </a:solidFill>
                <a:latin typeface="Calibri"/>
                <a:ea typeface="Calibri"/>
                <a:cs typeface="Calibri"/>
                <a:sym typeface="Calibri"/>
              </a:rPr>
              <a:t>URL (Uniform Resource Locator) es la dirección única que identifica la ubicación de un sitio web. Ejemplo: https://www.google.com, https://www.facebook.com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8"/>
          <p:cNvSpPr/>
          <p:nvPr/>
        </p:nvSpPr>
        <p:spPr>
          <a:xfrm>
            <a:off x="1607101" y="2013259"/>
            <a:ext cx="5929798" cy="41586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01" name="Google Shape;101;p8"/>
          <p:cNvSpPr txBox="1"/>
          <p:nvPr/>
        </p:nvSpPr>
        <p:spPr>
          <a:xfrm>
            <a:off x="407875" y="876215"/>
            <a:ext cx="6888995"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ENLACES A PÁGINAS LOCALES</a:t>
            </a:r>
            <a:endParaRPr sz="1600">
              <a:solidFill>
                <a:srgbClr val="262626"/>
              </a:solidFill>
              <a:latin typeface="Calibri"/>
              <a:ea typeface="Calibri"/>
              <a:cs typeface="Calibri"/>
              <a:sym typeface="Calibri"/>
            </a:endParaRPr>
          </a:p>
        </p:txBody>
      </p:sp>
      <p:sp>
        <p:nvSpPr>
          <p:cNvPr id="102" name="Google Shape;102;p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sp>
        <p:nvSpPr>
          <p:cNvPr id="103" name="Google Shape;103;p8"/>
          <p:cNvSpPr txBox="1"/>
          <p:nvPr/>
        </p:nvSpPr>
        <p:spPr>
          <a:xfrm>
            <a:off x="407874" y="1253057"/>
            <a:ext cx="7463137"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Por ejemplo, consideremos que tenemos una página llamada “</a:t>
            </a:r>
            <a:r>
              <a:rPr i="1" lang="es-PE" sz="1600">
                <a:solidFill>
                  <a:srgbClr val="262626"/>
                </a:solidFill>
                <a:latin typeface="Calibri"/>
                <a:ea typeface="Calibri"/>
                <a:cs typeface="Calibri"/>
                <a:sym typeface="Calibri"/>
              </a:rPr>
              <a:t>acerca-de.html” </a:t>
            </a:r>
            <a:r>
              <a:rPr lang="es-PE" sz="1600">
                <a:solidFill>
                  <a:srgbClr val="262626"/>
                </a:solidFill>
                <a:latin typeface="Calibri"/>
                <a:ea typeface="Calibri"/>
                <a:cs typeface="Calibri"/>
                <a:sym typeface="Calibri"/>
              </a:rPr>
              <a:t>dentro de nuestro sitio web. Para direccionar hacia esta página bastará colocar:</a:t>
            </a:r>
            <a:endParaRPr/>
          </a:p>
        </p:txBody>
      </p:sp>
      <p:sp>
        <p:nvSpPr>
          <p:cNvPr id="104" name="Google Shape;104;p8"/>
          <p:cNvSpPr txBox="1"/>
          <p:nvPr/>
        </p:nvSpPr>
        <p:spPr>
          <a:xfrm>
            <a:off x="1660362" y="2068125"/>
            <a:ext cx="5823275"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"acerca-de.html"</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Acerca de nosotros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05" name="Google Shape;105;p8"/>
          <p:cNvSpPr txBox="1"/>
          <p:nvPr/>
        </p:nvSpPr>
        <p:spPr>
          <a:xfrm>
            <a:off x="407874" y="2857500"/>
            <a:ext cx="8153420"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 nuestro sitio contara con una página de noticias nacionales llamada “</a:t>
            </a:r>
            <a:r>
              <a:rPr i="1" lang="es-PE" sz="1600">
                <a:solidFill>
                  <a:srgbClr val="262626"/>
                </a:solidFill>
                <a:latin typeface="Calibri"/>
                <a:ea typeface="Calibri"/>
                <a:cs typeface="Calibri"/>
                <a:sym typeface="Calibri"/>
              </a:rPr>
              <a:t>nacionales.html</a:t>
            </a:r>
            <a:r>
              <a:rPr lang="es-PE" sz="1600">
                <a:solidFill>
                  <a:srgbClr val="262626"/>
                </a:solidFill>
                <a:latin typeface="Calibri"/>
                <a:ea typeface="Calibri"/>
                <a:cs typeface="Calibri"/>
                <a:sym typeface="Calibri"/>
              </a:rPr>
              <a:t>”, ubicada dentro de la carpeta “noticias”, para direccionar bastará colocar:</a:t>
            </a:r>
            <a:endParaRPr/>
          </a:p>
        </p:txBody>
      </p:sp>
      <p:sp>
        <p:nvSpPr>
          <p:cNvPr id="106" name="Google Shape;106;p8"/>
          <p:cNvSpPr/>
          <p:nvPr/>
        </p:nvSpPr>
        <p:spPr>
          <a:xfrm>
            <a:off x="1530350" y="3613151"/>
            <a:ext cx="6054726" cy="41910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07" name="Google Shape;107;p8"/>
          <p:cNvSpPr txBox="1"/>
          <p:nvPr/>
        </p:nvSpPr>
        <p:spPr>
          <a:xfrm>
            <a:off x="1581932" y="3665876"/>
            <a:ext cx="5951708"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"noticias/nacionales.html"</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Noticias nacionales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9"/>
          <p:cNvSpPr/>
          <p:nvPr/>
        </p:nvSpPr>
        <p:spPr>
          <a:xfrm>
            <a:off x="1409374" y="3526421"/>
            <a:ext cx="6325251" cy="41586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14" name="Google Shape;114;p9"/>
          <p:cNvSpPr/>
          <p:nvPr/>
        </p:nvSpPr>
        <p:spPr>
          <a:xfrm>
            <a:off x="1607101" y="1767832"/>
            <a:ext cx="5929798" cy="41586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15" name="Google Shape;115;p9"/>
          <p:cNvSpPr txBox="1"/>
          <p:nvPr/>
        </p:nvSpPr>
        <p:spPr>
          <a:xfrm>
            <a:off x="407875" y="922518"/>
            <a:ext cx="6103587"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ENLACES A UBICACIONES ESPECÍFICAS EN UNA PÁGINA</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 una página web con un elemento </a:t>
            </a:r>
            <a:r>
              <a:rPr b="1" lang="es-PE" sz="1600">
                <a:solidFill>
                  <a:srgbClr val="262626"/>
                </a:solidFill>
                <a:latin typeface="Calibri"/>
                <a:ea typeface="Calibri"/>
                <a:cs typeface="Calibri"/>
                <a:sym typeface="Calibri"/>
              </a:rPr>
              <a:t>h2</a:t>
            </a:r>
            <a:r>
              <a:rPr lang="es-PE" sz="1600">
                <a:solidFill>
                  <a:srgbClr val="262626"/>
                </a:solidFill>
                <a:latin typeface="Calibri"/>
                <a:ea typeface="Calibri"/>
                <a:cs typeface="Calibri"/>
                <a:sym typeface="Calibri"/>
              </a:rPr>
              <a:t> definido con un </a:t>
            </a:r>
            <a:r>
              <a:rPr b="1" lang="es-PE" sz="1600">
                <a:solidFill>
                  <a:srgbClr val="262626"/>
                </a:solidFill>
                <a:latin typeface="Calibri"/>
                <a:ea typeface="Calibri"/>
                <a:cs typeface="Calibri"/>
                <a:sym typeface="Calibri"/>
              </a:rPr>
              <a:t>id</a:t>
            </a:r>
            <a:r>
              <a:rPr lang="es-PE" sz="1600">
                <a:solidFill>
                  <a:srgbClr val="262626"/>
                </a:solidFill>
                <a:latin typeface="Calibri"/>
                <a:ea typeface="Calibri"/>
                <a:cs typeface="Calibri"/>
                <a:sym typeface="Calibri"/>
              </a:rPr>
              <a:t>.</a:t>
            </a:r>
            <a:endParaRPr/>
          </a:p>
        </p:txBody>
      </p:sp>
      <p:sp>
        <p:nvSpPr>
          <p:cNvPr id="116" name="Google Shape;116;p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REGLAS CSS A HIPERVÍNCULOS</a:t>
            </a:r>
            <a:endParaRPr/>
          </a:p>
        </p:txBody>
      </p:sp>
      <p:sp>
        <p:nvSpPr>
          <p:cNvPr id="117" name="Google Shape;117;p9"/>
          <p:cNvSpPr txBox="1"/>
          <p:nvPr/>
        </p:nvSpPr>
        <p:spPr>
          <a:xfrm>
            <a:off x="1660362" y="1815510"/>
            <a:ext cx="5823275"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h2</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id</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"capitulo1"</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Capítulo 1</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h2</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18" name="Google Shape;118;p9"/>
          <p:cNvSpPr txBox="1"/>
          <p:nvPr/>
        </p:nvSpPr>
        <p:spPr>
          <a:xfrm>
            <a:off x="407874" y="2508020"/>
            <a:ext cx="7915031" cy="98488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posible definir un enlace hacia esa ubicación específica de la página.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ello, en la dirección de la página agregamos un símbolo “#” seguido del valor del atributo </a:t>
            </a:r>
            <a:r>
              <a:rPr b="1" lang="es-PE" sz="1600">
                <a:solidFill>
                  <a:srgbClr val="262626"/>
                </a:solidFill>
                <a:latin typeface="Calibri"/>
                <a:ea typeface="Calibri"/>
                <a:cs typeface="Calibri"/>
                <a:sym typeface="Calibri"/>
              </a:rPr>
              <a:t>id</a:t>
            </a:r>
            <a:r>
              <a:rPr lang="es-PE" sz="1600">
                <a:solidFill>
                  <a:srgbClr val="262626"/>
                </a:solidFill>
                <a:latin typeface="Calibri"/>
                <a:ea typeface="Calibri"/>
                <a:cs typeface="Calibri"/>
                <a:sym typeface="Calibri"/>
              </a:rPr>
              <a:t>.</a:t>
            </a:r>
            <a:endParaRPr/>
          </a:p>
        </p:txBody>
      </p:sp>
      <p:sp>
        <p:nvSpPr>
          <p:cNvPr id="119" name="Google Shape;119;p9"/>
          <p:cNvSpPr txBox="1"/>
          <p:nvPr/>
        </p:nvSpPr>
        <p:spPr>
          <a:xfrm>
            <a:off x="1468472" y="3580465"/>
            <a:ext cx="6207053"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"texto-completo.html#capitulo1"</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Ir al capítulo 1</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20" name="Google Shape;120;p9"/>
          <p:cNvSpPr txBox="1"/>
          <p:nvPr/>
        </p:nvSpPr>
        <p:spPr>
          <a:xfrm>
            <a:off x="407874" y="4234725"/>
            <a:ext cx="7914900" cy="492600"/>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seguir el enlace, el navegador mostrará la página posicionada en el elemento indicado. En el caso del ejemplo, se posicionará en el </a:t>
            </a:r>
            <a:r>
              <a:rPr lang="es-PE" sz="1600">
                <a:solidFill>
                  <a:srgbClr val="262626"/>
                </a:solidFill>
                <a:latin typeface="Calibri"/>
                <a:ea typeface="Calibri"/>
                <a:cs typeface="Calibri"/>
                <a:sym typeface="Calibri"/>
              </a:rPr>
              <a:t>título</a:t>
            </a:r>
            <a:r>
              <a:rPr lang="es-PE" sz="1600">
                <a:solidFill>
                  <a:srgbClr val="262626"/>
                </a:solidFill>
                <a:latin typeface="Calibri"/>
                <a:ea typeface="Calibri"/>
                <a:cs typeface="Calibri"/>
                <a:sym typeface="Calibri"/>
              </a:rPr>
              <a:t> “Capítulo 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2021-10-14T00:30:32Z</dcterms:created>
  <dc:creator>Paul Vergel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